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6" r:id="rId2"/>
    <p:sldId id="425" r:id="rId3"/>
    <p:sldId id="426" r:id="rId4"/>
    <p:sldId id="494" r:id="rId5"/>
    <p:sldId id="486" r:id="rId6"/>
    <p:sldId id="545" r:id="rId7"/>
    <p:sldId id="546" r:id="rId8"/>
    <p:sldId id="495" r:id="rId9"/>
    <p:sldId id="487" r:id="rId10"/>
    <p:sldId id="491" r:id="rId11"/>
    <p:sldId id="490" r:id="rId12"/>
    <p:sldId id="489" r:id="rId13"/>
    <p:sldId id="492" r:id="rId14"/>
    <p:sldId id="493" r:id="rId15"/>
    <p:sldId id="547" r:id="rId16"/>
    <p:sldId id="496" r:id="rId17"/>
    <p:sldId id="498" r:id="rId18"/>
    <p:sldId id="497" r:id="rId19"/>
    <p:sldId id="522" r:id="rId20"/>
    <p:sldId id="499" r:id="rId21"/>
    <p:sldId id="500" r:id="rId22"/>
    <p:sldId id="501" r:id="rId23"/>
    <p:sldId id="502" r:id="rId24"/>
    <p:sldId id="523" r:id="rId25"/>
    <p:sldId id="503" r:id="rId26"/>
    <p:sldId id="548" r:id="rId27"/>
    <p:sldId id="549" r:id="rId28"/>
    <p:sldId id="530" r:id="rId29"/>
    <p:sldId id="431" r:id="rId30"/>
    <p:sldId id="432" r:id="rId31"/>
    <p:sldId id="484" r:id="rId32"/>
    <p:sldId id="470" r:id="rId33"/>
    <p:sldId id="471" r:id="rId34"/>
    <p:sldId id="460" r:id="rId35"/>
    <p:sldId id="444" r:id="rId36"/>
    <p:sldId id="445" r:id="rId37"/>
    <p:sldId id="446" r:id="rId38"/>
    <p:sldId id="447" r:id="rId39"/>
    <p:sldId id="448" r:id="rId40"/>
    <p:sldId id="451" r:id="rId41"/>
    <p:sldId id="450" r:id="rId42"/>
    <p:sldId id="452" r:id="rId43"/>
    <p:sldId id="472" r:id="rId44"/>
    <p:sldId id="521" r:id="rId45"/>
    <p:sldId id="473" r:id="rId46"/>
    <p:sldId id="463" r:id="rId47"/>
    <p:sldId id="485" r:id="rId48"/>
    <p:sldId id="440" r:id="rId49"/>
    <p:sldId id="461" r:id="rId50"/>
    <p:sldId id="464" r:id="rId51"/>
    <p:sldId id="439" r:id="rId52"/>
    <p:sldId id="475" r:id="rId53"/>
    <p:sldId id="476" r:id="rId54"/>
    <p:sldId id="477" r:id="rId55"/>
    <p:sldId id="478" r:id="rId56"/>
    <p:sldId id="479" r:id="rId57"/>
    <p:sldId id="480" r:id="rId58"/>
    <p:sldId id="481" r:id="rId59"/>
    <p:sldId id="482" r:id="rId60"/>
    <p:sldId id="483" r:id="rId61"/>
    <p:sldId id="531" r:id="rId62"/>
    <p:sldId id="520" r:id="rId63"/>
    <p:sldId id="436" r:id="rId64"/>
    <p:sldId id="528" r:id="rId65"/>
    <p:sldId id="538" r:id="rId66"/>
    <p:sldId id="533" r:id="rId67"/>
    <p:sldId id="534" r:id="rId68"/>
    <p:sldId id="535" r:id="rId69"/>
    <p:sldId id="536" r:id="rId70"/>
    <p:sldId id="537" r:id="rId71"/>
    <p:sldId id="540" r:id="rId72"/>
    <p:sldId id="532" r:id="rId73"/>
    <p:sldId id="504" r:id="rId74"/>
    <p:sldId id="505" r:id="rId75"/>
    <p:sldId id="506" r:id="rId76"/>
    <p:sldId id="524" r:id="rId77"/>
    <p:sldId id="539" r:id="rId78"/>
    <p:sldId id="427" r:id="rId79"/>
    <p:sldId id="442" r:id="rId80"/>
    <p:sldId id="543" r:id="rId81"/>
    <p:sldId id="544" r:id="rId82"/>
    <p:sldId id="443" r:id="rId83"/>
    <p:sldId id="541" r:id="rId8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79A879D-0B00-44D3-A7F6-D8C902622161}">
          <p14:sldIdLst>
            <p14:sldId id="256"/>
            <p14:sldId id="425"/>
            <p14:sldId id="426"/>
            <p14:sldId id="494"/>
            <p14:sldId id="486"/>
            <p14:sldId id="545"/>
            <p14:sldId id="546"/>
            <p14:sldId id="495"/>
            <p14:sldId id="487"/>
            <p14:sldId id="491"/>
            <p14:sldId id="490"/>
            <p14:sldId id="489"/>
            <p14:sldId id="492"/>
            <p14:sldId id="493"/>
            <p14:sldId id="547"/>
            <p14:sldId id="496"/>
            <p14:sldId id="498"/>
            <p14:sldId id="497"/>
            <p14:sldId id="522"/>
            <p14:sldId id="499"/>
            <p14:sldId id="500"/>
            <p14:sldId id="501"/>
            <p14:sldId id="502"/>
            <p14:sldId id="523"/>
            <p14:sldId id="503"/>
            <p14:sldId id="548"/>
            <p14:sldId id="549"/>
            <p14:sldId id="530"/>
            <p14:sldId id="431"/>
            <p14:sldId id="432"/>
            <p14:sldId id="484"/>
            <p14:sldId id="470"/>
            <p14:sldId id="471"/>
            <p14:sldId id="460"/>
            <p14:sldId id="444"/>
            <p14:sldId id="445"/>
            <p14:sldId id="446"/>
            <p14:sldId id="447"/>
            <p14:sldId id="448"/>
            <p14:sldId id="451"/>
            <p14:sldId id="450"/>
            <p14:sldId id="452"/>
            <p14:sldId id="472"/>
            <p14:sldId id="521"/>
            <p14:sldId id="473"/>
            <p14:sldId id="463"/>
            <p14:sldId id="485"/>
            <p14:sldId id="440"/>
            <p14:sldId id="461"/>
            <p14:sldId id="464"/>
            <p14:sldId id="439"/>
            <p14:sldId id="475"/>
            <p14:sldId id="476"/>
            <p14:sldId id="477"/>
            <p14:sldId id="478"/>
            <p14:sldId id="479"/>
            <p14:sldId id="480"/>
            <p14:sldId id="481"/>
            <p14:sldId id="482"/>
            <p14:sldId id="483"/>
            <p14:sldId id="531"/>
            <p14:sldId id="520"/>
            <p14:sldId id="436"/>
            <p14:sldId id="528"/>
            <p14:sldId id="538"/>
            <p14:sldId id="533"/>
            <p14:sldId id="534"/>
            <p14:sldId id="535"/>
            <p14:sldId id="536"/>
            <p14:sldId id="537"/>
            <p14:sldId id="540"/>
            <p14:sldId id="532"/>
            <p14:sldId id="504"/>
            <p14:sldId id="505"/>
            <p14:sldId id="506"/>
            <p14:sldId id="524"/>
            <p14:sldId id="539"/>
            <p14:sldId id="427"/>
            <p14:sldId id="442"/>
            <p14:sldId id="543"/>
            <p14:sldId id="544"/>
            <p14:sldId id="443"/>
            <p14:sldId id="5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2D"/>
    <a:srgbClr val="E43C48"/>
    <a:srgbClr val="3AE657"/>
    <a:srgbClr val="DF4BCA"/>
    <a:srgbClr val="336600"/>
    <a:srgbClr val="003300"/>
    <a:srgbClr val="006600"/>
    <a:srgbClr val="2A8640"/>
    <a:srgbClr val="119F3D"/>
    <a:srgbClr val="138C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96" autoAdjust="0"/>
    <p:restoredTop sz="94414" autoAdjust="0"/>
  </p:normalViewPr>
  <p:slideViewPr>
    <p:cSldViewPr>
      <p:cViewPr varScale="1">
        <p:scale>
          <a:sx n="72" d="100"/>
          <a:sy n="72" d="100"/>
        </p:scale>
        <p:origin x="1542" y="7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39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F58DB4-BF60-4BED-B8CF-F4ED0C0C4E59}" type="datetimeFigureOut">
              <a:rPr lang="zh-CN" altLang="en-US" smtClean="0"/>
              <a:t>2019/3/29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F5D91B-C1E8-445D-A71C-BFB77B201324}" type="slidenum">
              <a:rPr lang="zh-CN" altLang="en-US" smtClean="0"/>
              <a:t>‹#›</a:t>
            </a:fld>
            <a:endParaRPr lang="zh-CN" altLang="en-US"/>
          </a:p>
        </p:txBody>
      </p:sp>
    </p:spTree>
    <p:extLst>
      <p:ext uri="{BB962C8B-B14F-4D97-AF65-F5344CB8AC3E}">
        <p14:creationId xmlns:p14="http://schemas.microsoft.com/office/powerpoint/2010/main" val="251989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F5D91B-C1E8-445D-A71C-BFB77B201324}" type="slidenum">
              <a:rPr lang="zh-CN" altLang="en-US" smtClean="0"/>
              <a:t>1</a:t>
            </a:fld>
            <a:endParaRPr lang="zh-CN" altLang="en-US"/>
          </a:p>
        </p:txBody>
      </p:sp>
    </p:spTree>
    <p:extLst>
      <p:ext uri="{BB962C8B-B14F-4D97-AF65-F5344CB8AC3E}">
        <p14:creationId xmlns:p14="http://schemas.microsoft.com/office/powerpoint/2010/main" val="2376561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2492896"/>
            <a:ext cx="7772400" cy="648072"/>
          </a:xfrm>
        </p:spPr>
        <p:txBody>
          <a:bodyPr>
            <a:normAutofit/>
          </a:bodyPr>
          <a:lstStyle>
            <a:lvl1pPr algn="l">
              <a:defRPr sz="3200" b="1" cap="none" spc="0">
                <a:ln>
                  <a:noFill/>
                </a:ln>
                <a:solidFill>
                  <a:schemeClr val="bg1"/>
                </a:solidFill>
                <a:effectLst/>
              </a:defRPr>
            </a:lvl1pPr>
          </a:lstStyle>
          <a:p>
            <a:r>
              <a:rPr lang="zh-CN" altLang="en-US" dirty="0"/>
              <a:t>单击此处编辑母版标题样式</a:t>
            </a:r>
          </a:p>
        </p:txBody>
      </p:sp>
      <p:sp>
        <p:nvSpPr>
          <p:cNvPr id="3" name="副标题 2"/>
          <p:cNvSpPr>
            <a:spLocks noGrp="1"/>
          </p:cNvSpPr>
          <p:nvPr>
            <p:ph type="subTitle" idx="1"/>
          </p:nvPr>
        </p:nvSpPr>
        <p:spPr>
          <a:xfrm>
            <a:off x="467544" y="3188568"/>
            <a:ext cx="7776864" cy="528464"/>
          </a:xfrm>
        </p:spPr>
        <p:txBody>
          <a:bodyPr>
            <a:normAutofit/>
            <a:scene3d>
              <a:camera prst="orthographicFront"/>
              <a:lightRig rig="soft" dir="t">
                <a:rot lat="0" lon="0" rev="10800000"/>
              </a:lightRig>
            </a:scene3d>
            <a:sp3d>
              <a:bevelT w="27940" h="12700"/>
              <a:contourClr>
                <a:srgbClr val="DDDDDD"/>
              </a:contourClr>
            </a:sp3d>
          </a:bodyPr>
          <a:lstStyle>
            <a:lvl1pPr marL="0" indent="0" algn="l">
              <a:buNone/>
              <a:defRPr sz="1800" b="1" cap="none" spc="150">
                <a:ln w="11430"/>
                <a:solidFill>
                  <a:srgbClr val="F8F8F8"/>
                </a:solidFill>
                <a:effectLst>
                  <a:outerShdw blurRad="25400" algn="tl" rotWithShape="0">
                    <a:srgbClr val="000000">
                      <a:alpha val="43000"/>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cxnSp>
        <p:nvCxnSpPr>
          <p:cNvPr id="7" name="Straight Connector 7"/>
          <p:cNvCxnSpPr/>
          <p:nvPr/>
        </p:nvCxnSpPr>
        <p:spPr>
          <a:xfrm>
            <a:off x="541784" y="3140968"/>
            <a:ext cx="784860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0"/>
          </p:nvPr>
        </p:nvSpPr>
        <p:spPr>
          <a:xfrm>
            <a:off x="5132784" y="6356350"/>
            <a:ext cx="2895600" cy="365125"/>
          </a:xfrm>
          <a:prstGeom prst="rect">
            <a:avLst/>
          </a:prstGeom>
        </p:spPr>
        <p:txBody>
          <a:bodyPr/>
          <a:lstStyle/>
          <a:p>
            <a:endParaRPr lang="zh-CN" altLang="en-US" dirty="0"/>
          </a:p>
        </p:txBody>
      </p:sp>
    </p:spTree>
    <p:extLst>
      <p:ext uri="{BB962C8B-B14F-4D97-AF65-F5344CB8AC3E}">
        <p14:creationId xmlns:p14="http://schemas.microsoft.com/office/powerpoint/2010/main" val="262122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Tree>
    <p:extLst>
      <p:ext uri="{BB962C8B-B14F-4D97-AF65-F5344CB8AC3E}">
        <p14:creationId xmlns:p14="http://schemas.microsoft.com/office/powerpoint/2010/main" val="91227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Tree>
    <p:extLst>
      <p:ext uri="{BB962C8B-B14F-4D97-AF65-F5344CB8AC3E}">
        <p14:creationId xmlns:p14="http://schemas.microsoft.com/office/powerpoint/2010/main" val="314395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39752" y="476672"/>
            <a:ext cx="6732240" cy="432048"/>
          </a:xfrm>
        </p:spPr>
        <p:txBody>
          <a:bodyPr/>
          <a:lstStyle/>
          <a:p>
            <a:r>
              <a:rPr lang="zh-CN" altLang="en-US" dirty="0"/>
              <a:t>单击此处编辑母版标题样式</a:t>
            </a: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文本占位符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0146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861048"/>
            <a:ext cx="7772400" cy="576064"/>
          </a:xfrm>
        </p:spPr>
        <p:txBody>
          <a:bodyPr anchor="t"/>
          <a:lstStyle>
            <a:lvl1pPr algn="l">
              <a:defRPr sz="4000" b="0" cap="none" spc="0">
                <a:ln>
                  <a:noFill/>
                </a:ln>
                <a:solidFill>
                  <a:schemeClr val="tx1"/>
                </a:solidFill>
                <a:effectLst/>
              </a:defRPr>
            </a:lvl1pPr>
          </a:lstStyle>
          <a:p>
            <a:r>
              <a:rPr lang="zh-CN" altLang="en-US" dirty="0"/>
              <a:t>单击此处编辑母版标题样式</a:t>
            </a:r>
          </a:p>
        </p:txBody>
      </p:sp>
      <p:sp>
        <p:nvSpPr>
          <p:cNvPr id="3" name="文本占位符 2"/>
          <p:cNvSpPr>
            <a:spLocks noGrp="1"/>
          </p:cNvSpPr>
          <p:nvPr>
            <p:ph type="body" idx="1"/>
          </p:nvPr>
        </p:nvSpPr>
        <p:spPr>
          <a:xfrm>
            <a:off x="722313" y="4437113"/>
            <a:ext cx="7772400" cy="432047"/>
          </a:xfrm>
        </p:spPr>
        <p:txBody>
          <a:bodyPr anchor="b"/>
          <a:lstStyle>
            <a:lvl1pPr marL="0" indent="0">
              <a:buNone/>
              <a:defRPr sz="2000" b="0" cap="none" spc="0">
                <a:ln>
                  <a:noFill/>
                </a:ln>
                <a:solidFill>
                  <a:schemeClr val="tx1"/>
                </a:solidFill>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cxnSp>
        <p:nvCxnSpPr>
          <p:cNvPr id="6" name="Straight Connector 7"/>
          <p:cNvCxnSpPr/>
          <p:nvPr userDrawn="1"/>
        </p:nvCxnSpPr>
        <p:spPr>
          <a:xfrm>
            <a:off x="683840" y="4435524"/>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9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Tree>
    <p:extLst>
      <p:ext uri="{BB962C8B-B14F-4D97-AF65-F5344CB8AC3E}">
        <p14:creationId xmlns:p14="http://schemas.microsoft.com/office/powerpoint/2010/main" val="257817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Tree>
    <p:extLst>
      <p:ext uri="{BB962C8B-B14F-4D97-AF65-F5344CB8AC3E}">
        <p14:creationId xmlns:p14="http://schemas.microsoft.com/office/powerpoint/2010/main" val="1018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Tree>
    <p:extLst>
      <p:ext uri="{BB962C8B-B14F-4D97-AF65-F5344CB8AC3E}">
        <p14:creationId xmlns:p14="http://schemas.microsoft.com/office/powerpoint/2010/main" val="369249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Tree>
    <p:extLst>
      <p:ext uri="{BB962C8B-B14F-4D97-AF65-F5344CB8AC3E}">
        <p14:creationId xmlns:p14="http://schemas.microsoft.com/office/powerpoint/2010/main" val="25630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96752"/>
            <a:ext cx="3008313" cy="950070"/>
          </a:xfrm>
        </p:spPr>
        <p:txBody>
          <a:bodyPr anchor="b">
            <a:normAutofit/>
          </a:bodyPr>
          <a:lstStyle>
            <a:lvl1pPr algn="l">
              <a:defRPr lang="zh-CN" altLang="en-US" sz="18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mn-ea"/>
                <a:cs typeface="+mn-cs"/>
              </a:defRPr>
            </a:lvl1pPr>
          </a:lstStyle>
          <a:p>
            <a:pPr marL="0" lvl="0" indent="0" algn="l" defTabSz="914400" rtl="0" eaLnBrk="1" latinLnBrk="0" hangingPunct="1">
              <a:spcBef>
                <a:spcPct val="20000"/>
              </a:spcBef>
              <a:buFont typeface="Arial" panose="020B0604020202020204" pitchFamily="34" charset="0"/>
              <a:buNone/>
            </a:pPr>
            <a:r>
              <a:rPr lang="zh-CN" altLang="en-US"/>
              <a:t>单击此处编辑母版标题样式</a:t>
            </a:r>
            <a:endParaRPr lang="zh-CN" altLang="en-US" dirty="0"/>
          </a:p>
        </p:txBody>
      </p:sp>
      <p:sp>
        <p:nvSpPr>
          <p:cNvPr id="3" name="内容占位符 2"/>
          <p:cNvSpPr>
            <a:spLocks noGrp="1"/>
          </p:cNvSpPr>
          <p:nvPr>
            <p:ph idx="1"/>
          </p:nvPr>
        </p:nvSpPr>
        <p:spPr>
          <a:xfrm>
            <a:off x="3575050" y="1260402"/>
            <a:ext cx="5111750" cy="47853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2210472"/>
            <a:ext cx="3008313" cy="38353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Tree>
    <p:extLst>
      <p:ext uri="{BB962C8B-B14F-4D97-AF65-F5344CB8AC3E}">
        <p14:creationId xmlns:p14="http://schemas.microsoft.com/office/powerpoint/2010/main" val="141447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0" cap="none" spc="0">
                <a:ln>
                  <a:noFill/>
                </a:ln>
                <a:solidFill>
                  <a:schemeClr val="tx1"/>
                </a:solidFill>
                <a:effectLst/>
              </a:defRPr>
            </a:lvl1pPr>
          </a:lstStyle>
          <a:p>
            <a:r>
              <a:rPr lang="zh-CN" altLang="en-US"/>
              <a:t>单击此处编辑母版标题样式</a:t>
            </a:r>
            <a:endParaRPr lang="zh-CN" altLang="en-US" dirty="0"/>
          </a:p>
        </p:txBody>
      </p:sp>
      <p:sp>
        <p:nvSpPr>
          <p:cNvPr id="3" name="图片占位符 2"/>
          <p:cNvSpPr>
            <a:spLocks noGrp="1"/>
          </p:cNvSpPr>
          <p:nvPr>
            <p:ph type="pic" idx="1"/>
          </p:nvPr>
        </p:nvSpPr>
        <p:spPr>
          <a:xfrm>
            <a:off x="1792288" y="1340769"/>
            <a:ext cx="5486400" cy="338680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Tree>
    <p:extLst>
      <p:ext uri="{BB962C8B-B14F-4D97-AF65-F5344CB8AC3E}">
        <p14:creationId xmlns:p14="http://schemas.microsoft.com/office/powerpoint/2010/main" val="323126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39752" y="476672"/>
            <a:ext cx="6732240" cy="43204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灯片编号占位符 5"/>
          <p:cNvSpPr txBox="1">
            <a:spLocks/>
          </p:cNvSpPr>
          <p:nvPr/>
        </p:nvSpPr>
        <p:spPr>
          <a:xfrm>
            <a:off x="7297960" y="6309320"/>
            <a:ext cx="1450504"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 </a:t>
            </a:r>
            <a:r>
              <a:rPr lang="en-US" altLang="zh-CN" dirty="0"/>
              <a:t>&lt; </a:t>
            </a:r>
            <a:fld id="{B71664C4-62E1-488C-A90A-014A97A6EC12}" type="slidenum">
              <a:rPr lang="zh-CN" altLang="en-US" smtClean="0"/>
              <a:pPr/>
              <a:t>‹#›</a:t>
            </a:fld>
            <a:r>
              <a:rPr lang="zh-CN" altLang="en-US" dirty="0"/>
              <a:t> </a:t>
            </a:r>
            <a:r>
              <a:rPr lang="en-US" altLang="zh-CN" dirty="0"/>
              <a:t>&gt;</a:t>
            </a:r>
            <a:endParaRPr lang="zh-CN" altLang="en-US" dirty="0"/>
          </a:p>
        </p:txBody>
      </p:sp>
      <p:sp>
        <p:nvSpPr>
          <p:cNvPr id="4" name="矩形 3"/>
          <p:cNvSpPr/>
          <p:nvPr userDrawn="1"/>
        </p:nvSpPr>
        <p:spPr>
          <a:xfrm>
            <a:off x="251520" y="6407750"/>
            <a:ext cx="1736373" cy="261610"/>
          </a:xfrm>
          <a:prstGeom prst="rect">
            <a:avLst/>
          </a:prstGeom>
        </p:spPr>
        <p:txBody>
          <a:bodyPr wrap="none">
            <a:spAutoFit/>
          </a:bodyPr>
          <a:lstStyle/>
          <a:p>
            <a:pPr algn="l"/>
            <a:r>
              <a:rPr lang="zh-CN" altLang="en-US" sz="1100" b="0" dirty="0">
                <a:latin typeface="仿宋" pitchFamily="49" charset="-122"/>
                <a:ea typeface="仿宋" pitchFamily="49" charset="-122"/>
              </a:rPr>
              <a:t>中科软科技股份有限公司</a:t>
            </a:r>
          </a:p>
        </p:txBody>
      </p:sp>
    </p:spTree>
    <p:extLst>
      <p:ext uri="{BB962C8B-B14F-4D97-AF65-F5344CB8AC3E}">
        <p14:creationId xmlns:p14="http://schemas.microsoft.com/office/powerpoint/2010/main" val="24415236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914400" rtl="0" eaLnBrk="1" latinLnBrk="0" hangingPunct="1">
        <a:spcBef>
          <a:spcPct val="0"/>
        </a:spcBef>
        <a:buNone/>
        <a:defRPr sz="2800" b="0" kern="120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宋体" pitchFamily="2" charset="-122"/>
          <a:ea typeface="宋体" pitchFamily="2" charset="-122"/>
          <a:cs typeface="+mj-cs"/>
        </a:defRPr>
      </a:lvl1pPr>
    </p:titleStyle>
    <p:body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mailto:xxgc8hr@sinosoft.com.cn"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mailto:xxgc8hr@sinosoft.com.c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a:t>入职培训</a:t>
            </a:r>
          </a:p>
        </p:txBody>
      </p:sp>
      <p:sp>
        <p:nvSpPr>
          <p:cNvPr id="3" name="副标题 2"/>
          <p:cNvSpPr>
            <a:spLocks noGrp="1"/>
          </p:cNvSpPr>
          <p:nvPr>
            <p:ph type="subTitle" idx="1"/>
          </p:nvPr>
        </p:nvSpPr>
        <p:spPr/>
        <p:txBody>
          <a:bodyPr/>
          <a:lstStyle/>
          <a:p>
            <a:r>
              <a:rPr lang="zh-CN" altLang="en-US" dirty="0"/>
              <a:t>中科软科技（信息工程八部）</a:t>
            </a:r>
          </a:p>
        </p:txBody>
      </p:sp>
    </p:spTree>
    <p:extLst>
      <p:ext uri="{BB962C8B-B14F-4D97-AF65-F5344CB8AC3E}">
        <p14:creationId xmlns:p14="http://schemas.microsoft.com/office/powerpoint/2010/main" val="111448399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6176" y="4005064"/>
            <a:ext cx="2592288" cy="2415402"/>
          </a:xfrm>
          <a:prstGeom prst="rect">
            <a:avLst/>
          </a:prstGeom>
        </p:spPr>
      </p:pic>
      <p:sp>
        <p:nvSpPr>
          <p:cNvPr id="2" name="标题 1"/>
          <p:cNvSpPr>
            <a:spLocks noGrp="1"/>
          </p:cNvSpPr>
          <p:nvPr>
            <p:ph type="title"/>
          </p:nvPr>
        </p:nvSpPr>
        <p:spPr>
          <a:xfrm>
            <a:off x="2394176" y="476672"/>
            <a:ext cx="6732240" cy="432048"/>
          </a:xfrm>
        </p:spPr>
        <p:txBody>
          <a:bodyPr>
            <a:normAutofit fontScale="90000"/>
          </a:bodyPr>
          <a:lstStyle/>
          <a:p>
            <a:r>
              <a:rPr lang="zh-CN" altLang="en-US" dirty="0"/>
              <a:t>企业文化</a:t>
            </a:r>
          </a:p>
        </p:txBody>
      </p:sp>
      <p:sp>
        <p:nvSpPr>
          <p:cNvPr id="3" name="内容占位符 2"/>
          <p:cNvSpPr>
            <a:spLocks noGrp="1"/>
          </p:cNvSpPr>
          <p:nvPr>
            <p:ph idx="1"/>
          </p:nvPr>
        </p:nvSpPr>
        <p:spPr>
          <a:xfrm>
            <a:off x="395536" y="1412776"/>
            <a:ext cx="7560840" cy="3096344"/>
          </a:xfrm>
        </p:spPr>
        <p:txBody>
          <a:bodyPr/>
          <a:lstStyle/>
          <a:p>
            <a:pPr marL="0" indent="0">
              <a:buNone/>
            </a:pPr>
            <a:r>
              <a:rPr lang="en-US" altLang="zh-CN" dirty="0"/>
              <a:t>         </a:t>
            </a:r>
            <a:r>
              <a:rPr lang="en-US" altLang="zh-CN" sz="2000" dirty="0">
                <a:latin typeface="华文新魏" panose="02010800040101010101" pitchFamily="2" charset="-122"/>
                <a:ea typeface="华文新魏" panose="02010800040101010101" pitchFamily="2" charset="-122"/>
              </a:rPr>
              <a:t>   </a:t>
            </a:r>
          </a:p>
          <a:p>
            <a:pPr marL="0" indent="0">
              <a:buNone/>
            </a:pPr>
            <a:r>
              <a:rPr lang="en-US" altLang="zh-CN" sz="2000" dirty="0">
                <a:latin typeface="华文新魏" panose="02010800040101010101" pitchFamily="2" charset="-122"/>
                <a:ea typeface="华文新魏" panose="02010800040101010101" pitchFamily="2" charset="-122"/>
              </a:rPr>
              <a:t>               </a:t>
            </a:r>
            <a:r>
              <a:rPr lang="en-US" altLang="zh-CN"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服务客户，真诚至上</a:t>
            </a:r>
            <a:r>
              <a:rPr lang="en-US" altLang="zh-CN"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是我们的宗旨</a:t>
            </a:r>
            <a:endParaRPr lang="en-US" altLang="zh-CN"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marL="0" indent="0">
              <a:buNone/>
            </a:pPr>
            <a:endParaRPr lang="zh-CN" altLang="en-US"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marL="0" indent="0">
              <a:buNone/>
            </a:pPr>
            <a:r>
              <a:rPr lang="en-US" altLang="zh-CN"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            “</a:t>
            </a:r>
            <a:r>
              <a:rPr lang="zh-CN" altLang="en-US"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以人为本，开拓创新</a:t>
            </a:r>
            <a:r>
              <a:rPr lang="en-US" altLang="zh-CN"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2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是我们的理念</a:t>
            </a:r>
          </a:p>
          <a:p>
            <a:endParaRPr lang="zh-CN" altLang="en-US" dirty="0"/>
          </a:p>
        </p:txBody>
      </p:sp>
    </p:spTree>
    <p:extLst>
      <p:ext uri="{BB962C8B-B14F-4D97-AF65-F5344CB8AC3E}">
        <p14:creationId xmlns:p14="http://schemas.microsoft.com/office/powerpoint/2010/main" val="131389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事业部定位</a:t>
            </a:r>
            <a:br>
              <a:rPr lang="en-US" altLang="zh-CN" dirty="0"/>
            </a:br>
            <a:endParaRPr lang="zh-CN" altLang="en-US" dirty="0"/>
          </a:p>
        </p:txBody>
      </p:sp>
      <p:sp>
        <p:nvSpPr>
          <p:cNvPr id="3" name="内容占位符 2"/>
          <p:cNvSpPr>
            <a:spLocks noGrp="1"/>
          </p:cNvSpPr>
          <p:nvPr>
            <p:ph idx="1"/>
          </p:nvPr>
        </p:nvSpPr>
        <p:spPr/>
        <p:txBody>
          <a:bodyPr/>
          <a:lstStyle/>
          <a:p>
            <a:r>
              <a:rPr lang="zh-CN" altLang="zh-CN" sz="2600" dirty="0">
                <a:solidFill>
                  <a:schemeClr val="accent1">
                    <a:lumMod val="75000"/>
                  </a:schemeClr>
                </a:solidFill>
                <a:latin typeface="华文新魏" panose="02010800040101010101" pitchFamily="2" charset="-122"/>
                <a:ea typeface="华文新魏" panose="02010800040101010101" pitchFamily="2" charset="-122"/>
              </a:rPr>
              <a:t>以软件开发为根本，以行业产品为核心，支持系统集成等业务，努力发展服务运营、大数据、移动互联、物联网等产业。</a:t>
            </a:r>
          </a:p>
          <a:p>
            <a:r>
              <a:rPr lang="zh-CN" altLang="zh-CN" sz="2600" dirty="0">
                <a:solidFill>
                  <a:schemeClr val="accent1">
                    <a:lumMod val="75000"/>
                  </a:schemeClr>
                </a:solidFill>
                <a:latin typeface="华文新魏" panose="02010800040101010101" pitchFamily="2" charset="-122"/>
                <a:ea typeface="华文新魏" panose="02010800040101010101" pitchFamily="2" charset="-122"/>
              </a:rPr>
              <a:t>以政府、企事业单位客户为基础，发展中高端大众</a:t>
            </a:r>
            <a:r>
              <a:rPr lang="en-US" altLang="zh-CN" sz="2600" dirty="0">
                <a:solidFill>
                  <a:schemeClr val="accent1">
                    <a:lumMod val="75000"/>
                  </a:schemeClr>
                </a:solidFill>
                <a:latin typeface="华文新魏" panose="02010800040101010101" pitchFamily="2" charset="-122"/>
                <a:ea typeface="华文新魏" panose="02010800040101010101" pitchFamily="2" charset="-122"/>
              </a:rPr>
              <a:t>IT</a:t>
            </a:r>
            <a:r>
              <a:rPr lang="zh-CN" altLang="zh-CN" sz="2600" dirty="0">
                <a:solidFill>
                  <a:schemeClr val="accent1">
                    <a:lumMod val="75000"/>
                  </a:schemeClr>
                </a:solidFill>
                <a:latin typeface="华文新魏" panose="02010800040101010101" pitchFamily="2" charset="-122"/>
                <a:ea typeface="华文新魏" panose="02010800040101010101" pitchFamily="2" charset="-122"/>
              </a:rPr>
              <a:t>市场，打造行业龙头产品线，建设非常专业的项目管理和实施运营团队。</a:t>
            </a:r>
          </a:p>
          <a:p>
            <a:endParaRPr lang="zh-CN" altLang="en-US" sz="2400" dirty="0"/>
          </a:p>
        </p:txBody>
      </p:sp>
    </p:spTree>
    <p:extLst>
      <p:ext uri="{BB962C8B-B14F-4D97-AF65-F5344CB8AC3E}">
        <p14:creationId xmlns:p14="http://schemas.microsoft.com/office/powerpoint/2010/main" val="264364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部门组织结构</a:t>
            </a:r>
            <a:br>
              <a:rPr lang="en-US" altLang="zh-CN" dirty="0"/>
            </a:br>
            <a:endParaRPr lang="zh-CN" altLang="en-US" dirty="0"/>
          </a:p>
        </p:txBody>
      </p:sp>
      <p:sp>
        <p:nvSpPr>
          <p:cNvPr id="3" name="内容占位符 2"/>
          <p:cNvSpPr>
            <a:spLocks noGrp="1"/>
          </p:cNvSpPr>
          <p:nvPr>
            <p:ph idx="1"/>
          </p:nvPr>
        </p:nvSpPr>
        <p:spPr/>
        <p:txBody>
          <a:bodyPr/>
          <a:lstStyle/>
          <a:p>
            <a:pPr marL="0" indent="0">
              <a:buNone/>
            </a:pPr>
            <a:endParaRPr lang="en-US" altLang="zh-CN" dirty="0"/>
          </a:p>
          <a:p>
            <a:endParaRPr lang="zh-CN" altLang="en-US" dirty="0"/>
          </a:p>
        </p:txBody>
      </p:sp>
      <p:pic>
        <p:nvPicPr>
          <p:cNvPr id="24" name="内容占位符 3" descr="Macintosh HD:Users:superman:sinosoft:企业:人事:组织与职位:v2:部门组织架构（2）2015.png"/>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988840"/>
            <a:ext cx="6264696" cy="3528392"/>
          </a:xfrm>
          <a:prstGeom prst="rect">
            <a:avLst/>
          </a:prstGeom>
          <a:noFill/>
          <a:ln>
            <a:noFill/>
          </a:ln>
        </p:spPr>
      </p:pic>
    </p:spTree>
    <p:extLst>
      <p:ext uri="{BB962C8B-B14F-4D97-AF65-F5344CB8AC3E}">
        <p14:creationId xmlns:p14="http://schemas.microsoft.com/office/powerpoint/2010/main" val="88749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主要业绩</a:t>
            </a:r>
          </a:p>
        </p:txBody>
      </p:sp>
      <p:sp>
        <p:nvSpPr>
          <p:cNvPr id="3" name="内容占位符 2"/>
          <p:cNvSpPr>
            <a:spLocks noGrp="1"/>
          </p:cNvSpPr>
          <p:nvPr>
            <p:ph idx="1"/>
          </p:nvPr>
        </p:nvSpPr>
        <p:spPr>
          <a:xfrm>
            <a:off x="467544" y="1412776"/>
            <a:ext cx="8363272" cy="4781128"/>
          </a:xfrm>
        </p:spPr>
        <p:txBody>
          <a:bodyPr>
            <a:noAutofit/>
          </a:bodyPr>
          <a:lstStyle/>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主要业绩</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中央统战部西藏网项目</a:t>
            </a:r>
          </a:p>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中央统战部人员档案资料库系统</a:t>
            </a:r>
          </a:p>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公安部出入境管理系统建设项目（国家、省）</a:t>
            </a:r>
          </a:p>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国家知识产权局信息资源仓储系统</a:t>
            </a:r>
          </a:p>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国家知识产权局复审委员会数据库检索系统</a:t>
            </a:r>
          </a:p>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国家质检总局全国质量技术监督信息系统（国家、省、地市、县四级）</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国家质检总局特种设备行政许可审批及决策支持系统</a:t>
            </a:r>
          </a:p>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国家外汇管理局金融储备中心信息管理系统</a:t>
            </a:r>
          </a:p>
          <a:p>
            <a:pPr marL="0" indent="0">
              <a:lnSpc>
                <a:spcPct val="160000"/>
              </a:lnSpc>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国家气象局办公自动化系统</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5519" y="1556792"/>
            <a:ext cx="2628481" cy="2448272"/>
          </a:xfrm>
          <a:prstGeom prst="rect">
            <a:avLst/>
          </a:prstGeom>
        </p:spPr>
      </p:pic>
    </p:spTree>
    <p:extLst>
      <p:ext uri="{BB962C8B-B14F-4D97-AF65-F5344CB8AC3E}">
        <p14:creationId xmlns:p14="http://schemas.microsoft.com/office/powerpoint/2010/main" val="371186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556792"/>
            <a:ext cx="8064896" cy="4752528"/>
          </a:xfrm>
        </p:spPr>
        <p:txBody>
          <a:bodyPr>
            <a:noAutofit/>
          </a:bodyPr>
          <a:lstStyle/>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国家财政部小型机集成服务项目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公安行业基于</a:t>
            </a:r>
            <a:r>
              <a:rPr lang="en-US" altLang="zh-CN" sz="1800" dirty="0">
                <a:solidFill>
                  <a:schemeClr val="accent1">
                    <a:lumMod val="75000"/>
                  </a:schemeClr>
                </a:solidFill>
                <a:latin typeface="华文新魏" panose="02010800040101010101" pitchFamily="2" charset="-122"/>
                <a:ea typeface="华文新魏" panose="02010800040101010101" pitchFamily="2" charset="-122"/>
              </a:rPr>
              <a:t>SOA</a:t>
            </a:r>
            <a:r>
              <a:rPr lang="zh-CN" altLang="en-US" sz="1800" dirty="0">
                <a:solidFill>
                  <a:schemeClr val="accent1">
                    <a:lumMod val="75000"/>
                  </a:schemeClr>
                </a:solidFill>
                <a:latin typeface="华文新魏" panose="02010800040101010101" pitchFamily="2" charset="-122"/>
                <a:ea typeface="华文新魏" panose="02010800040101010101" pitchFamily="2" charset="-122"/>
              </a:rPr>
              <a:t>架构的应用服务系统</a:t>
            </a: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财政行业金财工程总体建设解决方案</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国家公安部金盾工程</a:t>
            </a:r>
            <a:r>
              <a:rPr lang="en-US" altLang="zh-CN" sz="1800" dirty="0">
                <a:solidFill>
                  <a:schemeClr val="accent1">
                    <a:lumMod val="75000"/>
                  </a:schemeClr>
                </a:solidFill>
                <a:latin typeface="华文新魏" panose="02010800040101010101" pitchFamily="2" charset="-122"/>
                <a:ea typeface="华文新魏" panose="02010800040101010101" pitchFamily="2" charset="-122"/>
              </a:rPr>
              <a:t>IT</a:t>
            </a:r>
            <a:r>
              <a:rPr lang="zh-CN" altLang="en-US" sz="1800" dirty="0">
                <a:solidFill>
                  <a:schemeClr val="accent1">
                    <a:lumMod val="75000"/>
                  </a:schemeClr>
                </a:solidFill>
                <a:latin typeface="华文新魏" panose="02010800040101010101" pitchFamily="2" charset="-122"/>
                <a:ea typeface="华文新魏" panose="02010800040101010101" pitchFamily="2" charset="-122"/>
              </a:rPr>
              <a:t>系统管理项目、系统集成服务项目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国家外汇管理局小型机集成服务项目、数据库中间件系统集成服务项目</a:t>
            </a: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国家检察官学院扩建工程建筑智能化系统设计，设备采购及安装项目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1800" dirty="0">
                <a:solidFill>
                  <a:schemeClr val="accent1">
                    <a:lumMod val="75000"/>
                  </a:schemeClr>
                </a:solidFill>
                <a:latin typeface="华文新魏" panose="02010800040101010101" pitchFamily="2" charset="-122"/>
                <a:ea typeface="华文新魏" panose="02010800040101010101" pitchFamily="2" charset="-122"/>
              </a:rPr>
              <a:t>湖南省长沙市开福区网格化社会服务管理平台项目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1800" dirty="0">
                <a:solidFill>
                  <a:schemeClr val="accent1">
                    <a:lumMod val="75000"/>
                  </a:schemeClr>
                </a:solidFill>
                <a:latin typeface="华文新魏" panose="02010800040101010101" pitchFamily="2" charset="-122"/>
                <a:ea typeface="华文新魏" panose="02010800040101010101" pitchFamily="2" charset="-122"/>
              </a:rPr>
              <a:t>岳麓区网格化社会服务管理平台一期项目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1800" dirty="0">
                <a:solidFill>
                  <a:schemeClr val="accent1">
                    <a:lumMod val="75000"/>
                  </a:schemeClr>
                </a:solidFill>
                <a:latin typeface="华文新魏" panose="02010800040101010101" pitchFamily="2" charset="-122"/>
                <a:ea typeface="华文新魏" panose="02010800040101010101" pitchFamily="2" charset="-122"/>
              </a:rPr>
              <a:t>山西省太原市办公系统建设项目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北京联合大学教育资源共享平台</a:t>
            </a:r>
            <a:endParaRPr lang="zh-CN" altLang="zh-CN" sz="1800" dirty="0">
              <a:solidFill>
                <a:schemeClr val="accent1">
                  <a:lumMod val="75000"/>
                </a:schemeClr>
              </a:solidFill>
              <a:latin typeface="华文新魏" panose="02010800040101010101" pitchFamily="2" charset="-122"/>
              <a:ea typeface="华文新魏" panose="02010800040101010101" pitchFamily="2" charset="-122"/>
            </a:endParaRPr>
          </a:p>
          <a:p>
            <a:pPr>
              <a:buClr>
                <a:schemeClr val="tx2">
                  <a:lumMod val="75000"/>
                </a:schemeClr>
              </a:buClr>
              <a:defRPr/>
            </a:pPr>
            <a:endParaRPr lang="zh-CN" altLang="zh-CN" sz="1800" kern="100" dirty="0">
              <a:latin typeface="Times New Roman" panose="02020603050405020304" pitchFamily="18" charset="0"/>
            </a:endParaRPr>
          </a:p>
          <a:p>
            <a:pPr>
              <a:buClr>
                <a:schemeClr val="tx2">
                  <a:lumMod val="75000"/>
                </a:schemeClr>
              </a:buClr>
              <a:defRPr/>
            </a:pPr>
            <a:endParaRPr lang="en-US" altLang="zh-CN" sz="1800" dirty="0">
              <a:solidFill>
                <a:schemeClr val="tx1">
                  <a:lumMod val="65000"/>
                  <a:lumOff val="35000"/>
                </a:schemeClr>
              </a:solidFill>
              <a:latin typeface="华文新魏" panose="02010800040101010101" pitchFamily="2" charset="-122"/>
              <a:ea typeface="华文新魏" panose="02010800040101010101" pitchFamily="2" charset="-122"/>
            </a:endParaRPr>
          </a:p>
          <a:p>
            <a:pPr>
              <a:buClr>
                <a:schemeClr val="tx2">
                  <a:lumMod val="75000"/>
                </a:schemeClr>
              </a:buClr>
              <a:defRPr/>
            </a:pPr>
            <a:endParaRPr lang="zh-CN" altLang="zh-CN" sz="1800" dirty="0">
              <a:solidFill>
                <a:schemeClr val="tx1">
                  <a:lumMod val="65000"/>
                  <a:lumOff val="35000"/>
                </a:schemeClr>
              </a:solidFill>
              <a:latin typeface="华文新魏" panose="02010800040101010101" pitchFamily="2" charset="-122"/>
              <a:ea typeface="华文新魏" panose="02010800040101010101" pitchFamily="2" charset="-122"/>
            </a:endParaRPr>
          </a:p>
          <a:p>
            <a:pPr>
              <a:buClr>
                <a:schemeClr val="tx2">
                  <a:lumMod val="75000"/>
                </a:schemeClr>
              </a:buClr>
              <a:defRPr/>
            </a:pPr>
            <a:endParaRPr lang="en-US" altLang="zh-CN" sz="1800" dirty="0">
              <a:solidFill>
                <a:schemeClr val="tx1">
                  <a:lumMod val="65000"/>
                  <a:lumOff val="35000"/>
                </a:schemeClr>
              </a:solidFill>
              <a:latin typeface="华文新魏" panose="02010800040101010101" pitchFamily="2" charset="-122"/>
              <a:ea typeface="华文新魏" panose="02010800040101010101" pitchFamily="2" charset="-122"/>
            </a:endParaRPr>
          </a:p>
          <a:p>
            <a:pPr>
              <a:buClr>
                <a:schemeClr val="tx2">
                  <a:lumMod val="75000"/>
                </a:schemeClr>
              </a:buClr>
              <a:defRPr/>
            </a:pPr>
            <a:endParaRPr lang="zh-CN" altLang="en-US" sz="1800" dirty="0">
              <a:latin typeface="楷体_GB2312" pitchFamily="49" charset="-122"/>
            </a:endParaRPr>
          </a:p>
          <a:p>
            <a:pPr marL="0" indent="0">
              <a:buNone/>
            </a:pPr>
            <a:endParaRPr lang="zh-CN" altLang="en-US" sz="1800" dirty="0"/>
          </a:p>
          <a:p>
            <a:endParaRPr lang="zh-CN" altLang="en-US" sz="1800" dirty="0"/>
          </a:p>
        </p:txBody>
      </p:sp>
    </p:spTree>
    <p:extLst>
      <p:ext uri="{BB962C8B-B14F-4D97-AF65-F5344CB8AC3E}">
        <p14:creationId xmlns:p14="http://schemas.microsoft.com/office/powerpoint/2010/main" val="20372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556792"/>
            <a:ext cx="8064896" cy="4752528"/>
          </a:xfrm>
        </p:spPr>
        <p:txBody>
          <a:bodyPr>
            <a:noAutofit/>
          </a:bodyPr>
          <a:lstStyle/>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四川省雅安市芦山县旅游局芦阳镇特色旅游文化风情城镇项目</a:t>
            </a:r>
            <a:r>
              <a:rPr lang="en-US" altLang="zh-CN" sz="1800" dirty="0">
                <a:solidFill>
                  <a:schemeClr val="accent1">
                    <a:lumMod val="75000"/>
                  </a:schemeClr>
                </a:solidFill>
                <a:latin typeface="华文新魏" panose="02010800040101010101" pitchFamily="2" charset="-122"/>
                <a:ea typeface="华文新魏" panose="02010800040101010101" pitchFamily="2" charset="-122"/>
              </a:rPr>
              <a:t>(</a:t>
            </a:r>
            <a:r>
              <a:rPr lang="zh-CN" altLang="en-US" sz="1800" dirty="0">
                <a:solidFill>
                  <a:schemeClr val="accent1">
                    <a:lumMod val="75000"/>
                  </a:schemeClr>
                </a:solidFill>
                <a:latin typeface="华文新魏" panose="02010800040101010101" pitchFamily="2" charset="-122"/>
                <a:ea typeface="华文新魏" panose="02010800040101010101" pitchFamily="2" charset="-122"/>
              </a:rPr>
              <a:t>芦山智慧旅游管理平台</a:t>
            </a:r>
            <a:r>
              <a:rPr lang="en-US" altLang="zh-CN" sz="1800" dirty="0">
                <a:solidFill>
                  <a:schemeClr val="accent1">
                    <a:lumMod val="75000"/>
                  </a:schemeClr>
                </a:solidFill>
                <a:latin typeface="华文新魏" panose="02010800040101010101" pitchFamily="2" charset="-122"/>
                <a:ea typeface="华文新魏" panose="02010800040101010101" pitchFamily="2" charset="-122"/>
              </a:rPr>
              <a:t>)</a:t>
            </a: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国家发改委节能中心能效融资服务平台建设项目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卓越教师人才培养教学资源库二期</a:t>
            </a:r>
            <a:r>
              <a:rPr lang="en-US" altLang="zh-CN" sz="1800" dirty="0">
                <a:solidFill>
                  <a:schemeClr val="accent1">
                    <a:lumMod val="75000"/>
                  </a:schemeClr>
                </a:solidFill>
                <a:latin typeface="华文新魏" panose="02010800040101010101" pitchFamily="2" charset="-122"/>
                <a:ea typeface="华文新魏" panose="02010800040101010101" pitchFamily="2" charset="-122"/>
              </a:rPr>
              <a:t>IOS</a:t>
            </a:r>
            <a:r>
              <a:rPr lang="zh-CN" altLang="en-US" sz="1800" dirty="0">
                <a:solidFill>
                  <a:schemeClr val="accent1">
                    <a:lumMod val="75000"/>
                  </a:schemeClr>
                </a:solidFill>
                <a:latin typeface="华文新魏" panose="02010800040101010101" pitchFamily="2" charset="-122"/>
                <a:ea typeface="华文新魏" panose="02010800040101010101" pitchFamily="2" charset="-122"/>
              </a:rPr>
              <a:t>系统搭建采购项目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湖南省高速公路交警局网站群及办公自动化</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库车县宣传网络信息指挥中心项目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和田地区公安局门户网站技术开发</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r>
              <a:rPr lang="zh-CN" altLang="en-US" sz="1800" dirty="0">
                <a:solidFill>
                  <a:schemeClr val="accent1">
                    <a:lumMod val="75000"/>
                  </a:schemeClr>
                </a:solidFill>
                <a:latin typeface="华文新魏" panose="02010800040101010101" pitchFamily="2" charset="-122"/>
                <a:ea typeface="华文新魏" panose="02010800040101010101" pitchFamily="2" charset="-122"/>
              </a:rPr>
              <a:t>√  乌鲁木齐市信用信息共享平台和信用信息网站项目</a:t>
            </a: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endParaRPr lang="en-US" altLang="zh-CN" sz="1800" dirty="0">
              <a:solidFill>
                <a:schemeClr val="accent1">
                  <a:lumMod val="75000"/>
                </a:schemeClr>
              </a:solidFill>
              <a:latin typeface="华文新魏" panose="02010800040101010101" pitchFamily="2" charset="-122"/>
              <a:ea typeface="华文新魏" panose="02010800040101010101" pitchFamily="2" charset="-122"/>
            </a:endParaRPr>
          </a:p>
          <a:p>
            <a:pPr marL="0" indent="0">
              <a:buClr>
                <a:schemeClr val="tx2">
                  <a:lumMod val="75000"/>
                </a:schemeClr>
              </a:buClr>
              <a:buNone/>
              <a:defRPr/>
            </a:pPr>
            <a:endParaRPr lang="zh-CN" altLang="zh-CN" sz="1800" dirty="0">
              <a:solidFill>
                <a:schemeClr val="accent1">
                  <a:lumMod val="75000"/>
                </a:schemeClr>
              </a:solidFill>
              <a:latin typeface="华文新魏" panose="02010800040101010101" pitchFamily="2" charset="-122"/>
              <a:ea typeface="华文新魏" panose="02010800040101010101" pitchFamily="2" charset="-122"/>
            </a:endParaRPr>
          </a:p>
          <a:p>
            <a:pPr>
              <a:buClr>
                <a:schemeClr val="tx2">
                  <a:lumMod val="75000"/>
                </a:schemeClr>
              </a:buClr>
              <a:defRPr/>
            </a:pPr>
            <a:endParaRPr lang="zh-CN" altLang="zh-CN" sz="1800" kern="100" dirty="0">
              <a:latin typeface="Times New Roman" panose="02020603050405020304" pitchFamily="18" charset="0"/>
            </a:endParaRPr>
          </a:p>
          <a:p>
            <a:pPr>
              <a:buClr>
                <a:schemeClr val="tx2">
                  <a:lumMod val="75000"/>
                </a:schemeClr>
              </a:buClr>
              <a:defRPr/>
            </a:pPr>
            <a:endParaRPr lang="en-US" altLang="zh-CN" sz="1800" dirty="0">
              <a:solidFill>
                <a:schemeClr val="tx1">
                  <a:lumMod val="65000"/>
                  <a:lumOff val="35000"/>
                </a:schemeClr>
              </a:solidFill>
              <a:latin typeface="华文新魏" panose="02010800040101010101" pitchFamily="2" charset="-122"/>
              <a:ea typeface="华文新魏" panose="02010800040101010101" pitchFamily="2" charset="-122"/>
            </a:endParaRPr>
          </a:p>
          <a:p>
            <a:pPr>
              <a:buClr>
                <a:schemeClr val="tx2">
                  <a:lumMod val="75000"/>
                </a:schemeClr>
              </a:buClr>
              <a:defRPr/>
            </a:pPr>
            <a:endParaRPr lang="zh-CN" altLang="zh-CN" sz="1800" dirty="0">
              <a:solidFill>
                <a:schemeClr val="tx1">
                  <a:lumMod val="65000"/>
                  <a:lumOff val="35000"/>
                </a:schemeClr>
              </a:solidFill>
              <a:latin typeface="华文新魏" panose="02010800040101010101" pitchFamily="2" charset="-122"/>
              <a:ea typeface="华文新魏" panose="02010800040101010101" pitchFamily="2" charset="-122"/>
            </a:endParaRPr>
          </a:p>
          <a:p>
            <a:pPr>
              <a:buClr>
                <a:schemeClr val="tx2">
                  <a:lumMod val="75000"/>
                </a:schemeClr>
              </a:buClr>
              <a:defRPr/>
            </a:pPr>
            <a:endParaRPr lang="en-US" altLang="zh-CN" sz="1800" dirty="0">
              <a:solidFill>
                <a:schemeClr val="tx1">
                  <a:lumMod val="65000"/>
                  <a:lumOff val="35000"/>
                </a:schemeClr>
              </a:solidFill>
              <a:latin typeface="华文新魏" panose="02010800040101010101" pitchFamily="2" charset="-122"/>
              <a:ea typeface="华文新魏" panose="02010800040101010101" pitchFamily="2" charset="-122"/>
            </a:endParaRPr>
          </a:p>
          <a:p>
            <a:pPr>
              <a:buClr>
                <a:schemeClr val="tx2">
                  <a:lumMod val="75000"/>
                </a:schemeClr>
              </a:buClr>
              <a:defRPr/>
            </a:pPr>
            <a:endParaRPr lang="zh-CN" altLang="en-US" sz="1800" dirty="0">
              <a:latin typeface="楷体_GB2312" pitchFamily="49" charset="-122"/>
            </a:endParaRPr>
          </a:p>
          <a:p>
            <a:pPr marL="0" indent="0">
              <a:buNone/>
            </a:pPr>
            <a:endParaRPr lang="zh-CN" altLang="en-US" sz="1800" dirty="0"/>
          </a:p>
          <a:p>
            <a:endParaRPr lang="zh-CN" altLang="en-US" sz="1800" dirty="0"/>
          </a:p>
        </p:txBody>
      </p:sp>
    </p:spTree>
    <p:extLst>
      <p:ext uri="{BB962C8B-B14F-4D97-AF65-F5344CB8AC3E}">
        <p14:creationId xmlns:p14="http://schemas.microsoft.com/office/powerpoint/2010/main" val="218827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团队目标</a:t>
            </a:r>
          </a:p>
        </p:txBody>
      </p:sp>
      <p:sp>
        <p:nvSpPr>
          <p:cNvPr id="3" name="内容占位符 2"/>
          <p:cNvSpPr>
            <a:spLocks noGrp="1"/>
          </p:cNvSpPr>
          <p:nvPr>
            <p:ph idx="1"/>
          </p:nvPr>
        </p:nvSpPr>
        <p:spPr>
          <a:xfrm>
            <a:off x="323528" y="1556792"/>
            <a:ext cx="8229600" cy="4525963"/>
          </a:xfrm>
        </p:spPr>
        <p:txBody>
          <a:bodyPr/>
          <a:lstStyle/>
          <a:p>
            <a:pPr marL="0" indent="0">
              <a:buNone/>
            </a:pPr>
            <a:r>
              <a:rPr lang="zh-CN" altLang="zh-CN" sz="1900" dirty="0">
                <a:solidFill>
                  <a:schemeClr val="accent1">
                    <a:lumMod val="75000"/>
                  </a:schemeClr>
                </a:solidFill>
                <a:latin typeface="华文新魏" panose="02010800040101010101" pitchFamily="2" charset="-122"/>
                <a:ea typeface="华文新魏" panose="02010800040101010101" pitchFamily="2" charset="-122"/>
              </a:rPr>
              <a:t>建设万人级别的国际性软件服务团队</a:t>
            </a:r>
            <a:r>
              <a:rPr lang="en-US" altLang="zh-CN" sz="1900" dirty="0">
                <a:solidFill>
                  <a:schemeClr val="accent1">
                    <a:lumMod val="75000"/>
                  </a:schemeClr>
                </a:solidFill>
                <a:latin typeface="华文新魏" panose="02010800040101010101" pitchFamily="2" charset="-122"/>
                <a:ea typeface="华文新魏" panose="02010800040101010101" pitchFamily="2" charset="-122"/>
              </a:rPr>
              <a:t>——</a:t>
            </a:r>
            <a:r>
              <a:rPr lang="zh-CN" altLang="zh-CN" sz="1900" dirty="0">
                <a:solidFill>
                  <a:schemeClr val="accent1">
                    <a:lumMod val="75000"/>
                  </a:schemeClr>
                </a:solidFill>
                <a:latin typeface="华文新魏" panose="02010800040101010101" pitchFamily="2" charset="-122"/>
                <a:ea typeface="华文新魏" panose="02010800040101010101" pitchFamily="2" charset="-122"/>
              </a:rPr>
              <a:t>万人计划。</a:t>
            </a:r>
          </a:p>
          <a:p>
            <a:pPr marL="0" indent="0">
              <a:buNone/>
            </a:pPr>
            <a:r>
              <a:rPr lang="en-US" altLang="zh-CN" sz="1900" dirty="0">
                <a:solidFill>
                  <a:schemeClr val="accent1">
                    <a:lumMod val="75000"/>
                  </a:schemeClr>
                </a:solidFill>
                <a:latin typeface="华文新魏" panose="02010800040101010101" pitchFamily="2" charset="-122"/>
                <a:ea typeface="华文新魏" panose="02010800040101010101" pitchFamily="2" charset="-122"/>
              </a:rPr>
              <a:t>1</a:t>
            </a:r>
            <a:r>
              <a:rPr lang="zh-CN" altLang="zh-CN" sz="1900" dirty="0">
                <a:solidFill>
                  <a:schemeClr val="accent1">
                    <a:lumMod val="75000"/>
                  </a:schemeClr>
                </a:solidFill>
                <a:latin typeface="华文新魏" panose="02010800040101010101" pitchFamily="2" charset="-122"/>
                <a:ea typeface="华文新魏" panose="02010800040101010101" pitchFamily="2" charset="-122"/>
              </a:rPr>
              <a:t>、提高软件开发技术水平，与国际接轨，实现软件需求、设计规范化，软件开发管理标准化。</a:t>
            </a:r>
          </a:p>
          <a:p>
            <a:pPr marL="0" indent="0">
              <a:buNone/>
            </a:pPr>
            <a:r>
              <a:rPr lang="en-US" altLang="zh-CN" sz="1900" dirty="0">
                <a:solidFill>
                  <a:schemeClr val="accent1">
                    <a:lumMod val="75000"/>
                  </a:schemeClr>
                </a:solidFill>
                <a:latin typeface="华文新魏" panose="02010800040101010101" pitchFamily="2" charset="-122"/>
                <a:ea typeface="华文新魏" panose="02010800040101010101" pitchFamily="2" charset="-122"/>
              </a:rPr>
              <a:t>2</a:t>
            </a:r>
            <a:r>
              <a:rPr lang="zh-CN" altLang="zh-CN" sz="1900" dirty="0">
                <a:solidFill>
                  <a:schemeClr val="accent1">
                    <a:lumMod val="75000"/>
                  </a:schemeClr>
                </a:solidFill>
                <a:latin typeface="华文新魏" panose="02010800040101010101" pitchFamily="2" charset="-122"/>
                <a:ea typeface="华文新魏" panose="02010800040101010101" pitchFamily="2" charset="-122"/>
              </a:rPr>
              <a:t>、信息化项目建设标准化，严格按照国际、国内的项目管理要求，结合实际情况，搭载最先进的技术水平，做国内外顶级的项目建设团队。</a:t>
            </a:r>
          </a:p>
          <a:p>
            <a:pPr marL="0" indent="0">
              <a:buNone/>
            </a:pPr>
            <a:r>
              <a:rPr lang="en-US" altLang="zh-CN" sz="1900" dirty="0">
                <a:solidFill>
                  <a:schemeClr val="accent1">
                    <a:lumMod val="75000"/>
                  </a:schemeClr>
                </a:solidFill>
                <a:latin typeface="华文新魏" panose="02010800040101010101" pitchFamily="2" charset="-122"/>
                <a:ea typeface="华文新魏" panose="02010800040101010101" pitchFamily="2" charset="-122"/>
              </a:rPr>
              <a:t>3</a:t>
            </a:r>
            <a:r>
              <a:rPr lang="zh-CN" altLang="zh-CN" sz="1900" dirty="0">
                <a:solidFill>
                  <a:schemeClr val="accent1">
                    <a:lumMod val="75000"/>
                  </a:schemeClr>
                </a:solidFill>
                <a:latin typeface="华文新魏" panose="02010800040101010101" pitchFamily="2" charset="-122"/>
                <a:ea typeface="华文新魏" panose="02010800040101010101" pitchFamily="2" charset="-122"/>
              </a:rPr>
              <a:t>、重视企业管理，提高组织内部科学管理水平，</a:t>
            </a:r>
            <a:r>
              <a:rPr lang="en-US" altLang="zh-CN" sz="19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1900" dirty="0">
                <a:solidFill>
                  <a:schemeClr val="accent1">
                    <a:lumMod val="75000"/>
                  </a:schemeClr>
                </a:solidFill>
                <a:latin typeface="华文新魏" panose="02010800040101010101" pitchFamily="2" charset="-122"/>
                <a:ea typeface="华文新魏" panose="02010800040101010101" pitchFamily="2" charset="-122"/>
              </a:rPr>
              <a:t>搭建组织级知识管理机制，加强信息化管理应用</a:t>
            </a:r>
            <a:r>
              <a:rPr lang="zh-CN" altLang="zh-CN" sz="2000" dirty="0">
                <a:solidFill>
                  <a:schemeClr val="accent1">
                    <a:lumMod val="75000"/>
                  </a:schemeClr>
                </a:solidFill>
                <a:latin typeface="华文新魏" panose="02010800040101010101" pitchFamily="2" charset="-122"/>
                <a:ea typeface="华文新魏" panose="02010800040101010101" pitchFamily="2" charset="-122"/>
              </a:rPr>
              <a:t>。</a:t>
            </a:r>
          </a:p>
          <a:p>
            <a:endParaRPr lang="zh-CN" altLang="en-US" sz="1800" dirty="0">
              <a:solidFill>
                <a:schemeClr val="accent1">
                  <a:lumMod val="75000"/>
                </a:schemeClr>
              </a:solidFill>
              <a:latin typeface="华文新魏" panose="02010800040101010101" pitchFamily="2" charset="-122"/>
              <a:ea typeface="华文新魏" panose="02010800040101010101" pitchFamily="2" charset="-122"/>
            </a:endParaRP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0938" y="3933056"/>
            <a:ext cx="2752190" cy="2437731"/>
          </a:xfrm>
          <a:prstGeom prst="rect">
            <a:avLst/>
          </a:prstGeom>
        </p:spPr>
      </p:pic>
    </p:spTree>
    <p:extLst>
      <p:ext uri="{BB962C8B-B14F-4D97-AF65-F5344CB8AC3E}">
        <p14:creationId xmlns:p14="http://schemas.microsoft.com/office/powerpoint/2010/main" val="136859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团队文化</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718" y="1628800"/>
            <a:ext cx="5473601" cy="4786007"/>
          </a:xfrm>
          <a:prstGeom prst="rect">
            <a:avLst/>
          </a:prstGeom>
        </p:spPr>
      </p:pic>
      <p:sp>
        <p:nvSpPr>
          <p:cNvPr id="7" name="内容占位符 2"/>
          <p:cNvSpPr txBox="1">
            <a:spLocks/>
          </p:cNvSpPr>
          <p:nvPr/>
        </p:nvSpPr>
        <p:spPr>
          <a:xfrm>
            <a:off x="3351976" y="2997938"/>
            <a:ext cx="2746648" cy="6535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200" dirty="0"/>
              <a:t>      </a:t>
            </a:r>
            <a:r>
              <a:rPr lang="zh-CN" altLang="zh-CN" sz="2200" dirty="0">
                <a:solidFill>
                  <a:srgbClr val="FFC000"/>
                </a:solidFill>
              </a:rPr>
              <a:t>尊重（</a:t>
            </a:r>
            <a:r>
              <a:rPr lang="en-US" altLang="zh-CN" sz="2200" dirty="0">
                <a:solidFill>
                  <a:srgbClr val="FFC000"/>
                </a:solidFill>
              </a:rPr>
              <a:t>Respect</a:t>
            </a:r>
            <a:r>
              <a:rPr lang="zh-CN" altLang="zh-CN" sz="2200" dirty="0">
                <a:solidFill>
                  <a:srgbClr val="FFC000"/>
                </a:solidFill>
              </a:rPr>
              <a:t>）</a:t>
            </a:r>
            <a:endParaRPr lang="zh-CN" altLang="en-US" sz="2200" dirty="0">
              <a:solidFill>
                <a:srgbClr val="FFC000"/>
              </a:solidFill>
            </a:endParaRPr>
          </a:p>
        </p:txBody>
      </p:sp>
      <p:sp>
        <p:nvSpPr>
          <p:cNvPr id="9" name="内容占位符 2"/>
          <p:cNvSpPr txBox="1">
            <a:spLocks/>
          </p:cNvSpPr>
          <p:nvPr/>
        </p:nvSpPr>
        <p:spPr>
          <a:xfrm>
            <a:off x="3725627" y="3701571"/>
            <a:ext cx="3186292" cy="10731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zh-CN" sz="2200" dirty="0">
                <a:solidFill>
                  <a:srgbClr val="C00000"/>
                </a:solidFill>
              </a:rPr>
              <a:t>平等（</a:t>
            </a:r>
            <a:r>
              <a:rPr lang="en-US" altLang="zh-CN" sz="2200" dirty="0">
                <a:solidFill>
                  <a:srgbClr val="C00000"/>
                </a:solidFill>
              </a:rPr>
              <a:t>Equality</a:t>
            </a:r>
            <a:r>
              <a:rPr lang="zh-CN" altLang="zh-CN" sz="2200" dirty="0">
                <a:solidFill>
                  <a:srgbClr val="C00000"/>
                </a:solidFill>
              </a:rPr>
              <a:t>）</a:t>
            </a:r>
            <a:endParaRPr lang="zh-CN" altLang="en-US" sz="2200" dirty="0">
              <a:solidFill>
                <a:srgbClr val="C00000"/>
              </a:solidFill>
            </a:endParaRPr>
          </a:p>
        </p:txBody>
      </p:sp>
      <p:sp>
        <p:nvSpPr>
          <p:cNvPr id="10" name="内容占位符 2"/>
          <p:cNvSpPr txBox="1">
            <a:spLocks/>
          </p:cNvSpPr>
          <p:nvPr/>
        </p:nvSpPr>
        <p:spPr>
          <a:xfrm>
            <a:off x="3795663" y="4431152"/>
            <a:ext cx="2746648" cy="44391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zh-CN" sz="2200" dirty="0">
                <a:solidFill>
                  <a:srgbClr val="CC0099"/>
                </a:solidFill>
              </a:rPr>
              <a:t>开放（</a:t>
            </a:r>
            <a:r>
              <a:rPr lang="en-US" altLang="zh-CN" sz="2200" dirty="0">
                <a:solidFill>
                  <a:srgbClr val="CC0099"/>
                </a:solidFill>
              </a:rPr>
              <a:t>Open</a:t>
            </a:r>
            <a:r>
              <a:rPr lang="zh-CN" altLang="zh-CN" sz="2200" dirty="0">
                <a:solidFill>
                  <a:srgbClr val="CC0099"/>
                </a:solidFill>
              </a:rPr>
              <a:t>）</a:t>
            </a:r>
            <a:endParaRPr lang="zh-CN" altLang="en-US" sz="2200" dirty="0">
              <a:solidFill>
                <a:srgbClr val="CC0099"/>
              </a:solidFill>
            </a:endParaRPr>
          </a:p>
        </p:txBody>
      </p:sp>
      <p:sp>
        <p:nvSpPr>
          <p:cNvPr id="11" name="内容占位符 2"/>
          <p:cNvSpPr txBox="1">
            <a:spLocks/>
          </p:cNvSpPr>
          <p:nvPr/>
        </p:nvSpPr>
        <p:spPr>
          <a:xfrm>
            <a:off x="3795663" y="5086231"/>
            <a:ext cx="2746648" cy="4700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zh-CN" sz="2200" dirty="0">
                <a:solidFill>
                  <a:srgbClr val="0070C0"/>
                </a:solidFill>
              </a:rPr>
              <a:t>进取（</a:t>
            </a:r>
            <a:r>
              <a:rPr lang="en-US" altLang="zh-CN" sz="2200" dirty="0">
                <a:solidFill>
                  <a:srgbClr val="0070C0"/>
                </a:solidFill>
              </a:rPr>
              <a:t>Hard</a:t>
            </a:r>
            <a:r>
              <a:rPr lang="zh-CN" altLang="zh-CN" sz="2200" dirty="0">
                <a:solidFill>
                  <a:srgbClr val="0070C0"/>
                </a:solidFill>
              </a:rPr>
              <a:t>）</a:t>
            </a:r>
            <a:endParaRPr lang="zh-CN" altLang="en-US" sz="2200" dirty="0">
              <a:solidFill>
                <a:srgbClr val="0070C0"/>
              </a:solidFill>
            </a:endParaRPr>
          </a:p>
        </p:txBody>
      </p:sp>
      <p:sp>
        <p:nvSpPr>
          <p:cNvPr id="12" name="内容占位符 2"/>
          <p:cNvSpPr txBox="1">
            <a:spLocks/>
          </p:cNvSpPr>
          <p:nvPr/>
        </p:nvSpPr>
        <p:spPr>
          <a:xfrm>
            <a:off x="3224414" y="5749262"/>
            <a:ext cx="2874210" cy="55682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200" dirty="0">
                <a:solidFill>
                  <a:schemeClr val="tx1">
                    <a:lumMod val="65000"/>
                    <a:lumOff val="35000"/>
                  </a:schemeClr>
                </a:solidFill>
              </a:rPr>
              <a:t>专业</a:t>
            </a:r>
            <a:r>
              <a:rPr lang="zh-CN" altLang="zh-CN" sz="2200" dirty="0">
                <a:solidFill>
                  <a:schemeClr val="tx1">
                    <a:lumMod val="65000"/>
                    <a:lumOff val="35000"/>
                  </a:schemeClr>
                </a:solidFill>
              </a:rPr>
              <a:t>（</a:t>
            </a:r>
            <a:r>
              <a:rPr lang="en-US" altLang="zh-CN" sz="2200" dirty="0">
                <a:solidFill>
                  <a:schemeClr val="tx1">
                    <a:lumMod val="65000"/>
                    <a:lumOff val="35000"/>
                  </a:schemeClr>
                </a:solidFill>
              </a:rPr>
              <a:t>Professional</a:t>
            </a:r>
            <a:r>
              <a:rPr lang="zh-CN" altLang="zh-CN" sz="2200" dirty="0">
                <a:solidFill>
                  <a:schemeClr val="tx1">
                    <a:lumMod val="65000"/>
                    <a:lumOff val="35000"/>
                  </a:schemeClr>
                </a:solidFill>
              </a:rPr>
              <a:t>）</a:t>
            </a:r>
            <a:endParaRPr lang="zh-CN" altLang="en-US" sz="2200" dirty="0">
              <a:solidFill>
                <a:schemeClr val="tx1">
                  <a:lumMod val="65000"/>
                  <a:lumOff val="35000"/>
                </a:schemeClr>
              </a:solidFill>
            </a:endParaRPr>
          </a:p>
        </p:txBody>
      </p:sp>
      <p:sp>
        <p:nvSpPr>
          <p:cNvPr id="15" name="内容占位符 2"/>
          <p:cNvSpPr>
            <a:spLocks noGrp="1"/>
          </p:cNvSpPr>
          <p:nvPr>
            <p:ph idx="1"/>
          </p:nvPr>
        </p:nvSpPr>
        <p:spPr>
          <a:xfrm>
            <a:off x="3725627" y="2283263"/>
            <a:ext cx="2746648" cy="736810"/>
          </a:xfrm>
        </p:spPr>
        <p:txBody>
          <a:bodyPr>
            <a:normAutofit/>
          </a:bodyPr>
          <a:lstStyle/>
          <a:p>
            <a:pPr marL="0" indent="0">
              <a:buNone/>
            </a:pPr>
            <a:r>
              <a:rPr lang="zh-CN" altLang="zh-CN" sz="2200" dirty="0">
                <a:solidFill>
                  <a:srgbClr val="92D050"/>
                </a:solidFill>
              </a:rPr>
              <a:t>团结（</a:t>
            </a:r>
            <a:r>
              <a:rPr lang="en-US" altLang="zh-CN" sz="2200" dirty="0">
                <a:solidFill>
                  <a:srgbClr val="92D050"/>
                </a:solidFill>
              </a:rPr>
              <a:t>United</a:t>
            </a:r>
            <a:r>
              <a:rPr lang="zh-CN" altLang="zh-CN" sz="2200" dirty="0">
                <a:solidFill>
                  <a:srgbClr val="92D050"/>
                </a:solidFill>
              </a:rPr>
              <a:t>）</a:t>
            </a:r>
            <a:endParaRPr lang="zh-CN" altLang="en-US" sz="2200" dirty="0">
              <a:solidFill>
                <a:srgbClr val="92D050"/>
              </a:solidFill>
            </a:endParaRPr>
          </a:p>
        </p:txBody>
      </p:sp>
    </p:spTree>
    <p:extLst>
      <p:ext uri="{BB962C8B-B14F-4D97-AF65-F5344CB8AC3E}">
        <p14:creationId xmlns:p14="http://schemas.microsoft.com/office/powerpoint/2010/main" val="115049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团结（</a:t>
            </a:r>
            <a:r>
              <a:rPr lang="en-US" altLang="zh-CN" dirty="0"/>
              <a:t>United</a:t>
            </a:r>
            <a:r>
              <a:rPr lang="zh-CN" altLang="zh-CN" dirty="0"/>
              <a:t>）篇</a:t>
            </a:r>
            <a:endParaRPr lang="zh-CN" altLang="en-US" dirty="0"/>
          </a:p>
        </p:txBody>
      </p:sp>
      <p:sp>
        <p:nvSpPr>
          <p:cNvPr id="3" name="内容占位符 2"/>
          <p:cNvSpPr>
            <a:spLocks noGrp="1"/>
          </p:cNvSpPr>
          <p:nvPr>
            <p:ph idx="1"/>
          </p:nvPr>
        </p:nvSpPr>
        <p:spPr>
          <a:xfrm>
            <a:off x="539552" y="1628800"/>
            <a:ext cx="7931224" cy="4781128"/>
          </a:xfrm>
        </p:spPr>
        <p:txBody>
          <a:bodyPr>
            <a:normAutofit/>
          </a:bodyPr>
          <a:lstStyle/>
          <a:p>
            <a:r>
              <a:rPr lang="zh-CN" altLang="zh-CN" dirty="0">
                <a:solidFill>
                  <a:srgbClr val="336600"/>
                </a:solidFill>
                <a:latin typeface="华文楷体" panose="02010600040101010101" pitchFamily="2" charset="-122"/>
                <a:ea typeface="华文楷体" panose="02010600040101010101" pitchFamily="2" charset="-122"/>
              </a:rPr>
              <a:t>第一条、团结就是力量。</a:t>
            </a:r>
            <a:r>
              <a:rPr lang="zh-CN" altLang="zh-CN" b="0" dirty="0">
                <a:solidFill>
                  <a:srgbClr val="336600"/>
                </a:solidFill>
                <a:latin typeface="华文楷体" panose="02010600040101010101" pitchFamily="2" charset="-122"/>
                <a:ea typeface="华文楷体" panose="02010600040101010101" pitchFamily="2" charset="-122"/>
              </a:rPr>
              <a:t>团队是由每个成员组成的，成败关系到每个人，员工对团队负责，团队对每个人负责。员工应以团队成败为己任，应与团队共同进退、荣辱与共。员工不应做有损害团队声誉、利益的事情。</a:t>
            </a:r>
          </a:p>
          <a:p>
            <a:r>
              <a:rPr lang="zh-CN" altLang="zh-CN" dirty="0">
                <a:solidFill>
                  <a:srgbClr val="336600"/>
                </a:solidFill>
                <a:latin typeface="华文楷体" panose="02010600040101010101" pitchFamily="2" charset="-122"/>
                <a:ea typeface="华文楷体" panose="02010600040101010101" pitchFamily="2" charset="-122"/>
              </a:rPr>
              <a:t>第二条、矛盾内部解决。</a:t>
            </a:r>
            <a:r>
              <a:rPr lang="zh-CN" altLang="zh-CN" b="0" dirty="0">
                <a:solidFill>
                  <a:srgbClr val="336600"/>
                </a:solidFill>
                <a:latin typeface="华文楷体" panose="02010600040101010101" pitchFamily="2" charset="-122"/>
                <a:ea typeface="华文楷体" panose="02010600040101010101" pitchFamily="2" charset="-122"/>
              </a:rPr>
              <a:t>加强内部沟通协调，降低矛盾、分歧等问题发生，即使发生后，必须在内部解决或搁置延迟解决，任何人不得过度激化矛盾，不可将矛盾扩散，更不可将矛盾、分歧与团队以外的人传播、</a:t>
            </a:r>
            <a:endParaRPr lang="en-US" altLang="zh-CN" b="0" dirty="0">
              <a:solidFill>
                <a:srgbClr val="336600"/>
              </a:solidFill>
              <a:latin typeface="华文楷体" panose="02010600040101010101" pitchFamily="2" charset="-122"/>
              <a:ea typeface="华文楷体" panose="02010600040101010101" pitchFamily="2" charset="-122"/>
            </a:endParaRPr>
          </a:p>
          <a:p>
            <a:pPr marL="0" indent="0">
              <a:buNone/>
            </a:pPr>
            <a:r>
              <a:rPr lang="en-US" altLang="zh-CN" b="0" dirty="0">
                <a:solidFill>
                  <a:srgbClr val="336600"/>
                </a:solidFill>
                <a:latin typeface="华文楷体" panose="02010600040101010101" pitchFamily="2" charset="-122"/>
                <a:ea typeface="华文楷体" panose="02010600040101010101" pitchFamily="2" charset="-122"/>
              </a:rPr>
              <a:t>       </a:t>
            </a:r>
            <a:r>
              <a:rPr lang="zh-CN" altLang="zh-CN" b="0" dirty="0">
                <a:solidFill>
                  <a:srgbClr val="336600"/>
                </a:solidFill>
                <a:latin typeface="华文楷体" panose="02010600040101010101" pitchFamily="2" charset="-122"/>
                <a:ea typeface="华文楷体" panose="02010600040101010101" pitchFamily="2" charset="-122"/>
              </a:rPr>
              <a:t>抱怨。</a:t>
            </a:r>
          </a:p>
          <a:p>
            <a:r>
              <a:rPr lang="zh-CN" altLang="zh-CN" dirty="0">
                <a:solidFill>
                  <a:srgbClr val="336600"/>
                </a:solidFill>
                <a:latin typeface="华文楷体" panose="02010600040101010101" pitchFamily="2" charset="-122"/>
                <a:ea typeface="华文楷体" panose="02010600040101010101" pitchFamily="2" charset="-122"/>
              </a:rPr>
              <a:t>第三条、对外表态一致。</a:t>
            </a:r>
            <a:r>
              <a:rPr lang="zh-CN" altLang="zh-CN" b="0" dirty="0">
                <a:solidFill>
                  <a:srgbClr val="336600"/>
                </a:solidFill>
                <a:latin typeface="华文楷体" panose="02010600040101010101" pitchFamily="2" charset="-122"/>
                <a:ea typeface="华文楷体" panose="02010600040101010101" pitchFamily="2" charset="-122"/>
              </a:rPr>
              <a:t>团队对外应只有一个声</a:t>
            </a:r>
            <a:endParaRPr lang="en-US" altLang="zh-CN" b="0" dirty="0">
              <a:solidFill>
                <a:srgbClr val="336600"/>
              </a:solidFill>
              <a:latin typeface="华文楷体" panose="02010600040101010101" pitchFamily="2" charset="-122"/>
              <a:ea typeface="华文楷体" panose="02010600040101010101" pitchFamily="2" charset="-122"/>
            </a:endParaRPr>
          </a:p>
          <a:p>
            <a:pPr marL="0" indent="0">
              <a:buNone/>
            </a:pPr>
            <a:r>
              <a:rPr lang="en-US" altLang="zh-CN" b="0" dirty="0">
                <a:solidFill>
                  <a:srgbClr val="336600"/>
                </a:solidFill>
                <a:latin typeface="华文楷体" panose="02010600040101010101" pitchFamily="2" charset="-122"/>
                <a:ea typeface="华文楷体" panose="02010600040101010101" pitchFamily="2" charset="-122"/>
              </a:rPr>
              <a:t>       </a:t>
            </a:r>
            <a:r>
              <a:rPr lang="zh-CN" altLang="zh-CN" b="0" dirty="0">
                <a:solidFill>
                  <a:srgbClr val="336600"/>
                </a:solidFill>
                <a:latin typeface="华文楷体" panose="02010600040101010101" pitchFamily="2" charset="-122"/>
                <a:ea typeface="华文楷体" panose="02010600040101010101" pitchFamily="2" charset="-122"/>
              </a:rPr>
              <a:t>音，一种态度，不同时请参考本篇第二条。</a:t>
            </a:r>
          </a:p>
          <a:p>
            <a:endParaRPr lang="zh-CN" altLang="en-US" dirty="0">
              <a:solidFill>
                <a:srgbClr val="3366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0112" y="3573016"/>
            <a:ext cx="3121152" cy="3081528"/>
          </a:xfrm>
          <a:prstGeom prst="rect">
            <a:avLst/>
          </a:prstGeom>
        </p:spPr>
      </p:pic>
    </p:spTree>
    <p:extLst>
      <p:ext uri="{BB962C8B-B14F-4D97-AF65-F5344CB8AC3E}">
        <p14:creationId xmlns:p14="http://schemas.microsoft.com/office/powerpoint/2010/main" val="98387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solidFill>
                  <a:srgbClr val="336600"/>
                </a:solidFill>
                <a:latin typeface="华文楷体" panose="02010600040101010101" pitchFamily="2" charset="-122"/>
                <a:ea typeface="华文楷体" panose="02010600040101010101" pitchFamily="2" charset="-122"/>
              </a:rPr>
              <a:t>第四条、部门沟通协调。</a:t>
            </a:r>
            <a:r>
              <a:rPr lang="zh-CN" altLang="zh-CN" b="0" dirty="0">
                <a:solidFill>
                  <a:srgbClr val="336600"/>
                </a:solidFill>
                <a:latin typeface="华文楷体" panose="02010600040101010101" pitchFamily="2" charset="-122"/>
                <a:ea typeface="华文楷体" panose="02010600040101010101" pitchFamily="2" charset="-122"/>
              </a:rPr>
              <a:t>跨部门、跨组织协调事情时，各部门、组织应以团队大局为重，以整体利益为主，不划圈子，不搞特殊化。</a:t>
            </a:r>
          </a:p>
          <a:p>
            <a:r>
              <a:rPr lang="zh-CN" altLang="zh-CN" dirty="0">
                <a:solidFill>
                  <a:srgbClr val="336600"/>
                </a:solidFill>
                <a:latin typeface="华文楷体" panose="02010600040101010101" pitchFamily="2" charset="-122"/>
                <a:ea typeface="华文楷体" panose="02010600040101010101" pitchFamily="2" charset="-122"/>
              </a:rPr>
              <a:t>第五条、加强沟通解决。</a:t>
            </a:r>
            <a:r>
              <a:rPr lang="zh-CN" altLang="zh-CN" b="0" dirty="0">
                <a:solidFill>
                  <a:srgbClr val="336600"/>
                </a:solidFill>
                <a:latin typeface="华文楷体" panose="02010600040101010101" pitchFamily="2" charset="-122"/>
                <a:ea typeface="华文楷体" panose="02010600040101010101" pitchFamily="2" charset="-122"/>
              </a:rPr>
              <a:t>沟通时协调解决的一种有效途径，员工在遇到困难、问题、分歧时，加强沟通解决，不应采用极端或偏激的方式解决。沟通应以平等的身份、态度，不应搞特殊化。</a:t>
            </a:r>
          </a:p>
          <a:p>
            <a:r>
              <a:rPr lang="zh-CN" altLang="zh-CN" dirty="0">
                <a:solidFill>
                  <a:srgbClr val="336600"/>
                </a:solidFill>
                <a:latin typeface="华文楷体" panose="02010600040101010101" pitchFamily="2" charset="-122"/>
                <a:ea typeface="华文楷体" panose="02010600040101010101" pitchFamily="2" charset="-122"/>
              </a:rPr>
              <a:t>第六条、同事相互关怀。</a:t>
            </a:r>
            <a:r>
              <a:rPr lang="zh-CN" altLang="zh-CN" b="0" dirty="0">
                <a:solidFill>
                  <a:srgbClr val="336600"/>
                </a:solidFill>
                <a:latin typeface="华文楷体" panose="02010600040101010101" pitchFamily="2" charset="-122"/>
                <a:ea typeface="华文楷体" panose="02010600040101010101" pitchFamily="2" charset="-122"/>
              </a:rPr>
              <a:t>以包容的态度对待每个同事，不要太过计较小事。应多关心周围的同事，相互扶持，相互照顾，相互理解，共同创建和谐的大家庭。</a:t>
            </a:r>
          </a:p>
          <a:p>
            <a:r>
              <a:rPr lang="zh-CN" altLang="zh-CN" dirty="0">
                <a:solidFill>
                  <a:srgbClr val="336600"/>
                </a:solidFill>
                <a:latin typeface="华文楷体" panose="02010600040101010101" pitchFamily="2" charset="-122"/>
                <a:ea typeface="华文楷体" panose="02010600040101010101" pitchFamily="2" charset="-122"/>
              </a:rPr>
              <a:t>第七条、勇于承担责任。</a:t>
            </a:r>
            <a:r>
              <a:rPr lang="zh-CN" altLang="zh-CN" b="0" dirty="0">
                <a:solidFill>
                  <a:srgbClr val="336600"/>
                </a:solidFill>
                <a:latin typeface="华文楷体" panose="02010600040101010101" pitchFamily="2" charset="-122"/>
                <a:ea typeface="华文楷体" panose="02010600040101010101" pitchFamily="2" charset="-122"/>
              </a:rPr>
              <a:t>遇到事情不推诿、不避让，遇到问题不推卸，不抱怨，拿得起放得下。</a:t>
            </a:r>
          </a:p>
          <a:p>
            <a:endParaRPr lang="zh-CN" altLang="en-US" dirty="0"/>
          </a:p>
        </p:txBody>
      </p:sp>
    </p:spTree>
    <p:extLst>
      <p:ext uri="{BB962C8B-B14F-4D97-AF65-F5344CB8AC3E}">
        <p14:creationId xmlns:p14="http://schemas.microsoft.com/office/powerpoint/2010/main" val="92569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内容介绍</a:t>
            </a:r>
          </a:p>
        </p:txBody>
      </p:sp>
      <p:sp>
        <p:nvSpPr>
          <p:cNvPr id="3" name="内容占位符 2"/>
          <p:cNvSpPr>
            <a:spLocks noGrp="1"/>
          </p:cNvSpPr>
          <p:nvPr>
            <p:ph idx="1"/>
          </p:nvPr>
        </p:nvSpPr>
        <p:spPr>
          <a:xfrm>
            <a:off x="708391" y="3042981"/>
            <a:ext cx="2222001" cy="885108"/>
          </a:xfrm>
        </p:spPr>
        <p:txBody>
          <a:bodyPr>
            <a:normAutofit/>
          </a:body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Part1</a:t>
            </a:r>
            <a:r>
              <a:rPr lang="zh-CN" altLang="en-US" sz="2000" dirty="0">
                <a:solidFill>
                  <a:srgbClr val="0070C0"/>
                </a:solidFill>
                <a:latin typeface="华文新魏" panose="02010800040101010101" pitchFamily="2" charset="-122"/>
                <a:ea typeface="华文新魏" panose="02010800040101010101" pitchFamily="2" charset="-122"/>
              </a:rPr>
              <a:t>：公司介绍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4" name="圆角矩形 3"/>
          <p:cNvSpPr/>
          <p:nvPr/>
        </p:nvSpPr>
        <p:spPr>
          <a:xfrm>
            <a:off x="3532105" y="1691762"/>
            <a:ext cx="2004628" cy="1328691"/>
          </a:xfrm>
          <a:prstGeom prst="roundRect">
            <a:avLst/>
          </a:prstGeom>
          <a:blipFill rotWithShape="0">
            <a:blip r:embed="rId2" cstate="print"/>
            <a:stretch>
              <a:fillRect/>
            </a:stretch>
          </a:blipFill>
        </p:spPr>
        <p:style>
          <a:lnRef idx="0">
            <a:schemeClr val="lt1">
              <a:hueOff val="0"/>
              <a:satOff val="0"/>
              <a:lumOff val="0"/>
              <a:alphaOff val="0"/>
            </a:schemeClr>
          </a:lnRef>
          <a:fillRef idx="3">
            <a:scrgbClr r="0" g="0" b="0"/>
          </a:fillRef>
          <a:effectRef idx="3">
            <a:schemeClr val="accent5">
              <a:hueOff val="-5088018"/>
              <a:satOff val="32771"/>
              <a:lumOff val="-18980"/>
              <a:alphaOff val="0"/>
            </a:schemeClr>
          </a:effectRef>
          <a:fontRef idx="minor">
            <a:schemeClr val="lt1"/>
          </a:fontRef>
        </p:style>
      </p:sp>
      <p:sp>
        <p:nvSpPr>
          <p:cNvPr id="5" name="圆角矩形 4"/>
          <p:cNvSpPr/>
          <p:nvPr/>
        </p:nvSpPr>
        <p:spPr>
          <a:xfrm>
            <a:off x="747223" y="4093444"/>
            <a:ext cx="1977931" cy="1362795"/>
          </a:xfrm>
          <a:prstGeom prst="roundRect">
            <a:avLst/>
          </a:prstGeom>
          <a:blipFill rotWithShape="0">
            <a:blip r:embed="rId3"/>
            <a:stretch>
              <a:fillRect/>
            </a:stretch>
          </a:blipFill>
        </p:spPr>
        <p:style>
          <a:lnRef idx="0">
            <a:schemeClr val="lt1">
              <a:hueOff val="0"/>
              <a:satOff val="0"/>
              <a:lumOff val="0"/>
              <a:alphaOff val="0"/>
            </a:schemeClr>
          </a:lnRef>
          <a:fillRef idx="3">
            <a:scrgbClr r="0" g="0" b="0"/>
          </a:fillRef>
          <a:effectRef idx="3">
            <a:schemeClr val="accent5">
              <a:hueOff val="-7632028"/>
              <a:satOff val="49156"/>
              <a:lumOff val="-28471"/>
              <a:alphaOff val="0"/>
            </a:schemeClr>
          </a:effectRef>
          <a:fontRef idx="minor">
            <a:schemeClr val="lt1"/>
          </a:fontRef>
        </p:style>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592" y="1656181"/>
            <a:ext cx="1607218" cy="160721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2226" y="3865534"/>
            <a:ext cx="1708165" cy="1708165"/>
          </a:xfrm>
          <a:prstGeom prst="rect">
            <a:avLst/>
          </a:prstGeom>
        </p:spPr>
      </p:pic>
      <p:sp>
        <p:nvSpPr>
          <p:cNvPr id="8" name="内容占位符 2"/>
          <p:cNvSpPr txBox="1">
            <a:spLocks/>
          </p:cNvSpPr>
          <p:nvPr/>
        </p:nvSpPr>
        <p:spPr>
          <a:xfrm>
            <a:off x="3422472" y="3048213"/>
            <a:ext cx="2376265" cy="74118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zh-CN" altLang="en-US" sz="2000" dirty="0">
                <a:solidFill>
                  <a:srgbClr val="0070C0"/>
                </a:solidFill>
                <a:latin typeface="华文新魏" panose="02010800040101010101" pitchFamily="2" charset="-122"/>
                <a:ea typeface="华文新魏" panose="02010800040101010101" pitchFamily="2" charset="-122"/>
              </a:rPr>
              <a:t> </a:t>
            </a:r>
            <a:r>
              <a:rPr lang="en-US" altLang="zh-CN" sz="2000" dirty="0">
                <a:solidFill>
                  <a:srgbClr val="0070C0"/>
                </a:solidFill>
                <a:latin typeface="华文新魏" panose="02010800040101010101" pitchFamily="2" charset="-122"/>
                <a:ea typeface="华文新魏" panose="02010800040101010101" pitchFamily="2" charset="-122"/>
              </a:rPr>
              <a:t>Part2</a:t>
            </a:r>
            <a:r>
              <a:rPr lang="zh-CN" altLang="en-US" sz="2000" dirty="0">
                <a:solidFill>
                  <a:srgbClr val="0070C0"/>
                </a:solidFill>
                <a:latin typeface="华文新魏" panose="02010800040101010101" pitchFamily="2" charset="-122"/>
                <a:ea typeface="华文新魏" panose="02010800040101010101" pitchFamily="2" charset="-122"/>
              </a:rPr>
              <a:t>：制度考核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9" name="内容占位符 2"/>
          <p:cNvSpPr txBox="1">
            <a:spLocks/>
          </p:cNvSpPr>
          <p:nvPr/>
        </p:nvSpPr>
        <p:spPr>
          <a:xfrm>
            <a:off x="6114375" y="3043496"/>
            <a:ext cx="2075280" cy="75999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Part3</a:t>
            </a:r>
            <a:r>
              <a:rPr lang="zh-CN" altLang="en-US" sz="2000" dirty="0">
                <a:solidFill>
                  <a:srgbClr val="0070C0"/>
                </a:solidFill>
                <a:latin typeface="华文新魏" panose="02010800040101010101" pitchFamily="2" charset="-122"/>
                <a:ea typeface="华文新魏" panose="02010800040101010101" pitchFamily="2" charset="-122"/>
              </a:rPr>
              <a:t>：行政管理</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0" name="内容占位符 2"/>
          <p:cNvSpPr txBox="1">
            <a:spLocks/>
          </p:cNvSpPr>
          <p:nvPr/>
        </p:nvSpPr>
        <p:spPr>
          <a:xfrm>
            <a:off x="711554" y="5436437"/>
            <a:ext cx="2288583" cy="82851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Part4</a:t>
            </a:r>
            <a:r>
              <a:rPr lang="zh-CN" altLang="en-US" sz="2000" dirty="0">
                <a:solidFill>
                  <a:srgbClr val="0070C0"/>
                </a:solidFill>
                <a:latin typeface="华文新魏" panose="02010800040101010101" pitchFamily="2" charset="-122"/>
                <a:ea typeface="华文新魏" panose="02010800040101010101" pitchFamily="2" charset="-122"/>
              </a:rPr>
              <a:t>：薪酬福利</a:t>
            </a:r>
          </a:p>
          <a:p>
            <a:pPr marL="0" indent="0">
              <a:lnSpc>
                <a:spcPct val="200000"/>
              </a:lnSpc>
              <a:buNone/>
            </a:pP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1" name="内容占位符 2"/>
          <p:cNvSpPr txBox="1">
            <a:spLocks/>
          </p:cNvSpPr>
          <p:nvPr/>
        </p:nvSpPr>
        <p:spPr>
          <a:xfrm>
            <a:off x="3416759" y="5469417"/>
            <a:ext cx="2530624" cy="79553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Part5</a:t>
            </a:r>
            <a:r>
              <a:rPr lang="zh-CN" altLang="en-US" sz="2000" dirty="0">
                <a:solidFill>
                  <a:srgbClr val="0070C0"/>
                </a:solidFill>
                <a:latin typeface="华文新魏" panose="02010800040101010101" pitchFamily="2" charset="-122"/>
                <a:ea typeface="华文新魏" panose="02010800040101010101" pitchFamily="2" charset="-122"/>
              </a:rPr>
              <a:t>：财务报销</a:t>
            </a:r>
            <a:endParaRPr lang="en-US" altLang="zh-CN" sz="2000" dirty="0">
              <a:solidFill>
                <a:srgbClr val="0070C0"/>
              </a:solidFill>
              <a:latin typeface="华文新魏" panose="02010800040101010101" pitchFamily="2" charset="-122"/>
              <a:ea typeface="华文新魏" panose="02010800040101010101" pitchFamily="2" charset="-122"/>
            </a:endParaRPr>
          </a:p>
          <a:p>
            <a:pPr marL="0" indent="0">
              <a:lnSpc>
                <a:spcPct val="200000"/>
              </a:lnSpc>
              <a:buNone/>
            </a:pPr>
            <a:endParaRPr lang="zh-CN" altLang="en-US" sz="2000" dirty="0">
              <a:solidFill>
                <a:srgbClr val="0070C0"/>
              </a:solidFill>
              <a:latin typeface="华文新魏" panose="02010800040101010101" pitchFamily="2" charset="-122"/>
              <a:ea typeface="华文新魏" panose="02010800040101010101" pitchFamily="2" charset="-122"/>
            </a:endParaRPr>
          </a:p>
        </p:txBody>
      </p:sp>
      <p:sp>
        <p:nvSpPr>
          <p:cNvPr id="12" name="内容占位符 2"/>
          <p:cNvSpPr txBox="1">
            <a:spLocks/>
          </p:cNvSpPr>
          <p:nvPr/>
        </p:nvSpPr>
        <p:spPr>
          <a:xfrm>
            <a:off x="6114375" y="5434547"/>
            <a:ext cx="2530624" cy="755149"/>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Part6</a:t>
            </a:r>
            <a:r>
              <a:rPr lang="zh-CN" altLang="en-US" sz="2000" dirty="0">
                <a:solidFill>
                  <a:srgbClr val="0070C0"/>
                </a:solidFill>
                <a:latin typeface="华文新魏" panose="02010800040101010101" pitchFamily="2" charset="-122"/>
                <a:ea typeface="华文新魏" panose="02010800040101010101" pitchFamily="2" charset="-122"/>
              </a:rPr>
              <a:t>：员工规划</a:t>
            </a: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2785" y="1412443"/>
            <a:ext cx="1658460" cy="1887328"/>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2105" y="4053473"/>
            <a:ext cx="1873058" cy="1332285"/>
          </a:xfrm>
          <a:prstGeom prst="rect">
            <a:avLst/>
          </a:prstGeom>
        </p:spPr>
      </p:pic>
    </p:spTree>
    <p:extLst>
      <p:ext uri="{BB962C8B-B14F-4D97-AF65-F5344CB8AC3E}">
        <p14:creationId xmlns:p14="http://schemas.microsoft.com/office/powerpoint/2010/main" val="391019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尊重（</a:t>
            </a:r>
            <a:r>
              <a:rPr lang="en-US" altLang="zh-CN" dirty="0"/>
              <a:t>Respect</a:t>
            </a:r>
            <a:r>
              <a:rPr lang="zh-CN" altLang="zh-CN" dirty="0"/>
              <a:t>）篇</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zh-CN" sz="2100" dirty="0">
                <a:solidFill>
                  <a:srgbClr val="336600"/>
                </a:solidFill>
                <a:latin typeface="华文楷体" panose="02010600040101010101" pitchFamily="2" charset="-122"/>
                <a:ea typeface="华文楷体" panose="02010600040101010101" pitchFamily="2" charset="-122"/>
              </a:rPr>
              <a:t>第一条、尊重对手。</a:t>
            </a:r>
            <a:r>
              <a:rPr lang="zh-CN" altLang="zh-CN" sz="2100" b="0" dirty="0">
                <a:solidFill>
                  <a:srgbClr val="336600"/>
                </a:solidFill>
                <a:latin typeface="华文楷体" panose="02010600040101010101" pitchFamily="2" charset="-122"/>
                <a:ea typeface="华文楷体" panose="02010600040101010101" pitchFamily="2" charset="-122"/>
              </a:rPr>
              <a:t>没有永远的敌人，要给竞争对手留有余地。要选择正当的手段竞争，不能诋毁、污蔑、无理攻击他人。应发现对手的优点，学习对手长处。</a:t>
            </a:r>
          </a:p>
          <a:p>
            <a:r>
              <a:rPr lang="zh-CN" altLang="zh-CN" sz="2100" dirty="0">
                <a:solidFill>
                  <a:srgbClr val="336600"/>
                </a:solidFill>
                <a:latin typeface="华文楷体" panose="02010600040101010101" pitchFamily="2" charset="-122"/>
                <a:ea typeface="华文楷体" panose="02010600040101010101" pitchFamily="2" charset="-122"/>
              </a:rPr>
              <a:t>第二条、尊重版权。</a:t>
            </a:r>
            <a:r>
              <a:rPr lang="zh-CN" altLang="zh-CN" sz="2100" b="0" dirty="0">
                <a:solidFill>
                  <a:srgbClr val="336600"/>
                </a:solidFill>
                <a:latin typeface="华文楷体" panose="02010600040101010101" pitchFamily="2" charset="-122"/>
                <a:ea typeface="华文楷体" panose="02010600040101010101" pitchFamily="2" charset="-122"/>
              </a:rPr>
              <a:t>不应使用盗版软件、破解软件，不应传播盗版软件。不可盗取他人版权保护的代码，针对开源代码，要注意版权，需要引入应声明版权所属。</a:t>
            </a:r>
          </a:p>
          <a:p>
            <a:r>
              <a:rPr lang="zh-CN" altLang="zh-CN" sz="2100" dirty="0">
                <a:solidFill>
                  <a:srgbClr val="336600"/>
                </a:solidFill>
                <a:latin typeface="华文楷体" panose="02010600040101010101" pitchFamily="2" charset="-122"/>
                <a:ea typeface="华文楷体" panose="02010600040101010101" pitchFamily="2" charset="-122"/>
              </a:rPr>
              <a:t>第三条、尊重同事。</a:t>
            </a:r>
            <a:r>
              <a:rPr lang="zh-CN" altLang="zh-CN" sz="2100" b="0" dirty="0">
                <a:solidFill>
                  <a:srgbClr val="336600"/>
                </a:solidFill>
                <a:latin typeface="华文楷体" panose="02010600040101010101" pitchFamily="2" charset="-122"/>
                <a:ea typeface="华文楷体" panose="02010600040101010101" pitchFamily="2" charset="-122"/>
              </a:rPr>
              <a:t>不应以言语、行动等形式诋毁、污蔑、歧视同事，特别对新员工。不应划定圈子隔离其他同事。对上级安排的工作，不应直接抵触、反对，应尊重领导决议。对下级同事有耐心，加强沟通，多听取意见。</a:t>
            </a:r>
          </a:p>
          <a:p>
            <a:r>
              <a:rPr lang="zh-CN" altLang="zh-CN" sz="2100" dirty="0">
                <a:solidFill>
                  <a:srgbClr val="336600"/>
                </a:solidFill>
                <a:latin typeface="华文楷体" panose="02010600040101010101" pitchFamily="2" charset="-122"/>
                <a:ea typeface="华文楷体" panose="02010600040101010101" pitchFamily="2" charset="-122"/>
              </a:rPr>
              <a:t>第四条、尊重家庭。</a:t>
            </a:r>
            <a:r>
              <a:rPr lang="zh-CN" altLang="zh-CN" sz="2100" b="0" dirty="0">
                <a:solidFill>
                  <a:srgbClr val="336600"/>
                </a:solidFill>
                <a:latin typeface="华文楷体" panose="02010600040101010101" pitchFamily="2" charset="-122"/>
                <a:ea typeface="华文楷体" panose="02010600040101010101" pitchFamily="2" charset="-122"/>
              </a:rPr>
              <a:t>注意家庭关系，不要因为繁忙的工作而忽略了亲人，勇于承担家庭责任。</a:t>
            </a:r>
          </a:p>
          <a:p>
            <a:r>
              <a:rPr lang="zh-CN" altLang="zh-CN" sz="2100" dirty="0">
                <a:solidFill>
                  <a:srgbClr val="336600"/>
                </a:solidFill>
                <a:latin typeface="华文楷体" panose="02010600040101010101" pitchFamily="2" charset="-122"/>
                <a:ea typeface="华文楷体" panose="02010600040101010101" pitchFamily="2" charset="-122"/>
              </a:rPr>
              <a:t>第五条、尊重法律。</a:t>
            </a:r>
            <a:r>
              <a:rPr lang="zh-CN" altLang="zh-CN" sz="2100" b="0" dirty="0">
                <a:solidFill>
                  <a:srgbClr val="336600"/>
                </a:solidFill>
                <a:latin typeface="华文楷体" panose="02010600040101010101" pitchFamily="2" charset="-122"/>
                <a:ea typeface="华文楷体" panose="02010600040101010101" pitchFamily="2" charset="-122"/>
              </a:rPr>
              <a:t>应尊重企业内部管理制度，尊重企业管理要求，不搞特殊化。应遵守国家法律、地方法律及与工作相关的国家标准、政策法规，做遵纪守法的公民。</a:t>
            </a:r>
          </a:p>
          <a:p>
            <a:r>
              <a:rPr lang="zh-CN" altLang="zh-CN" sz="2100" dirty="0">
                <a:solidFill>
                  <a:srgbClr val="336600"/>
                </a:solidFill>
                <a:latin typeface="华文楷体" panose="02010600040101010101" pitchFamily="2" charset="-122"/>
                <a:ea typeface="华文楷体" panose="02010600040101010101" pitchFamily="2" charset="-122"/>
              </a:rPr>
              <a:t>第六条、尊重民俗。</a:t>
            </a:r>
            <a:r>
              <a:rPr lang="zh-CN" altLang="zh-CN" sz="2100" b="0" dirty="0">
                <a:solidFill>
                  <a:srgbClr val="336600"/>
                </a:solidFill>
                <a:latin typeface="华文楷体" panose="02010600040101010101" pitchFamily="2" charset="-122"/>
                <a:ea typeface="华文楷体" panose="02010600040101010101" pitchFamily="2" charset="-122"/>
              </a:rPr>
              <a:t>无论在什么地方，对待任何人，都要尊重当地的民俗风情、民族习惯，不应侵犯或者强行改变他人的习惯、信仰。</a:t>
            </a:r>
          </a:p>
          <a:p>
            <a:pPr marL="0" indent="0">
              <a:buNone/>
            </a:pPr>
            <a:endParaRPr lang="zh-CN" altLang="zh-CN" sz="2100" b="0" dirty="0">
              <a:latin typeface="华文楷体" panose="02010600040101010101" pitchFamily="2" charset="-122"/>
              <a:ea typeface="华文楷体" panose="02010600040101010101" pitchFamily="2" charset="-122"/>
            </a:endParaRPr>
          </a:p>
          <a:p>
            <a:endParaRPr lang="zh-CN" altLang="en-US" dirty="0"/>
          </a:p>
        </p:txBody>
      </p:sp>
    </p:spTree>
    <p:extLst>
      <p:ext uri="{BB962C8B-B14F-4D97-AF65-F5344CB8AC3E}">
        <p14:creationId xmlns:p14="http://schemas.microsoft.com/office/powerpoint/2010/main" val="57887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平等（</a:t>
            </a:r>
            <a:r>
              <a:rPr lang="en-US" altLang="zh-CN" dirty="0"/>
              <a:t>Equality</a:t>
            </a:r>
            <a:r>
              <a:rPr lang="zh-CN" altLang="zh-CN" dirty="0"/>
              <a:t>）篇</a:t>
            </a:r>
            <a:endParaRPr lang="zh-CN" altLang="en-US" dirty="0"/>
          </a:p>
        </p:txBody>
      </p:sp>
      <p:sp>
        <p:nvSpPr>
          <p:cNvPr id="3" name="内容占位符 2"/>
          <p:cNvSpPr>
            <a:spLocks noGrp="1"/>
          </p:cNvSpPr>
          <p:nvPr>
            <p:ph idx="1"/>
          </p:nvPr>
        </p:nvSpPr>
        <p:spPr>
          <a:xfrm>
            <a:off x="457200" y="1600200"/>
            <a:ext cx="8229600" cy="4853136"/>
          </a:xfrm>
        </p:spPr>
        <p:txBody>
          <a:bodyPr/>
          <a:lstStyle/>
          <a:p>
            <a:r>
              <a:rPr lang="zh-CN" altLang="zh-CN"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第一条、管理要求。</a:t>
            </a:r>
            <a:r>
              <a:rPr lang="zh-CN"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法律面前人人平等，在企业既定的管理要求面前，任何人都应遵守，不应特殊化，不搞特立独行。</a:t>
            </a:r>
          </a:p>
          <a:p>
            <a:r>
              <a:rPr lang="zh-CN" altLang="zh-CN"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第二条、机会平等。</a:t>
            </a:r>
            <a:r>
              <a:rPr lang="zh-CN"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任何员工都有升职、加薪的机会，</a:t>
            </a:r>
            <a:endPar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endParaRPr>
          </a:p>
          <a:p>
            <a:pPr marL="0" indent="0">
              <a:buNone/>
            </a:pPr>
            <a:r>
              <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       </a:t>
            </a:r>
            <a:r>
              <a:rPr lang="zh-CN"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不应以任何因素条件限制个人发展，凡符合升职加薪</a:t>
            </a:r>
            <a:endPar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endParaRPr>
          </a:p>
          <a:p>
            <a:pPr marL="0" indent="0">
              <a:buNone/>
            </a:pPr>
            <a:r>
              <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       </a:t>
            </a:r>
            <a:r>
              <a:rPr lang="zh-CN"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标准的，必须得到相应的机会。</a:t>
            </a:r>
          </a:p>
          <a:p>
            <a:r>
              <a:rPr lang="zh-CN" altLang="zh-CN"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第三条、意见表态。</a:t>
            </a:r>
            <a:r>
              <a:rPr lang="zh-CN"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任何人都有权利对团队发展方向、</a:t>
            </a:r>
            <a:endPar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endParaRPr>
          </a:p>
          <a:p>
            <a:pPr marL="0" indent="0">
              <a:buNone/>
            </a:pPr>
            <a:r>
              <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       </a:t>
            </a:r>
            <a:r>
              <a:rPr lang="zh-CN"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管理模式、技术体系等提出自己的见解、意见、建议，</a:t>
            </a:r>
            <a:endPar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endParaRPr>
          </a:p>
          <a:p>
            <a:pPr marL="0" indent="0">
              <a:buNone/>
            </a:pPr>
            <a:r>
              <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       </a:t>
            </a:r>
            <a:r>
              <a:rPr lang="zh-CN"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相关管理人员应正确对待每个人的想法，并逐一回复。</a:t>
            </a:r>
          </a:p>
          <a:p>
            <a:r>
              <a:rPr lang="zh-CN" altLang="zh-CN"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第四条、规则透明。</a:t>
            </a:r>
            <a:r>
              <a:rPr lang="zh-CN"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团队管理制度及规则应对每个人开</a:t>
            </a:r>
            <a:endPar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endParaRPr>
          </a:p>
          <a:p>
            <a:pPr marL="0" indent="0">
              <a:buNone/>
            </a:pPr>
            <a:r>
              <a:rPr lang="en-US"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       </a:t>
            </a:r>
            <a:r>
              <a:rPr lang="zh-CN" altLang="zh-CN" b="0" dirty="0">
                <a:solidFill>
                  <a:srgbClr val="336600"/>
                </a:solidFill>
                <a:latin typeface="华文楷体" panose="02010600040101010101" pitchFamily="2" charset="-122"/>
                <a:ea typeface="华文楷体" panose="02010600040101010101" pitchFamily="2" charset="-122"/>
                <a:cs typeface="Meiryo" panose="020B0604030504040204" pitchFamily="34" charset="-128"/>
              </a:rPr>
              <a:t>放，不能徇私舞弊，不能搞特殊化、形式化。</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8144" y="2318146"/>
            <a:ext cx="3090201" cy="3417243"/>
          </a:xfrm>
          <a:prstGeom prst="rect">
            <a:avLst/>
          </a:prstGeom>
        </p:spPr>
      </p:pic>
    </p:spTree>
    <p:extLst>
      <p:ext uri="{BB962C8B-B14F-4D97-AF65-F5344CB8AC3E}">
        <p14:creationId xmlns:p14="http://schemas.microsoft.com/office/powerpoint/2010/main" val="373658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开放（</a:t>
            </a:r>
            <a:r>
              <a:rPr lang="en-US" altLang="zh-CN" dirty="0"/>
              <a:t>Open</a:t>
            </a:r>
            <a:r>
              <a:rPr lang="zh-CN" altLang="zh-CN" dirty="0"/>
              <a:t>）篇</a:t>
            </a:r>
            <a:endParaRPr lang="zh-CN" altLang="en-US" dirty="0"/>
          </a:p>
        </p:txBody>
      </p:sp>
      <p:sp>
        <p:nvSpPr>
          <p:cNvPr id="3" name="内容占位符 2"/>
          <p:cNvSpPr>
            <a:spLocks noGrp="1"/>
          </p:cNvSpPr>
          <p:nvPr>
            <p:ph idx="1"/>
          </p:nvPr>
        </p:nvSpPr>
        <p:spPr>
          <a:xfrm>
            <a:off x="539552" y="1772816"/>
            <a:ext cx="8229600" cy="4525963"/>
          </a:xfrm>
        </p:spPr>
        <p:txBody>
          <a:bodyPr/>
          <a:lstStyle/>
          <a:p>
            <a:r>
              <a:rPr lang="zh-CN" altLang="zh-CN" dirty="0">
                <a:solidFill>
                  <a:srgbClr val="336600"/>
                </a:solidFill>
                <a:latin typeface="华文楷体" panose="02010600040101010101" pitchFamily="2" charset="-122"/>
                <a:ea typeface="华文楷体" panose="02010600040101010101" pitchFamily="2" charset="-122"/>
              </a:rPr>
              <a:t>第一条、勇于创新。</a:t>
            </a:r>
            <a:r>
              <a:rPr lang="zh-CN" altLang="zh-CN" b="0" dirty="0">
                <a:solidFill>
                  <a:srgbClr val="336600"/>
                </a:solidFill>
                <a:latin typeface="华文楷体" panose="02010600040101010101" pitchFamily="2" charset="-122"/>
                <a:ea typeface="华文楷体" panose="02010600040101010101" pitchFamily="2" charset="-122"/>
              </a:rPr>
              <a:t>要不断挑战新事物，接受社会发展新形势、科技发展的新趋势，不能固守成规，应不断为团队注入新的元素。</a:t>
            </a:r>
          </a:p>
          <a:p>
            <a:r>
              <a:rPr lang="zh-CN" altLang="zh-CN" dirty="0">
                <a:solidFill>
                  <a:srgbClr val="336600"/>
                </a:solidFill>
                <a:latin typeface="华文楷体" panose="02010600040101010101" pitchFamily="2" charset="-122"/>
                <a:ea typeface="华文楷体" panose="02010600040101010101" pitchFamily="2" charset="-122"/>
              </a:rPr>
              <a:t>第二条、勇于质疑。</a:t>
            </a:r>
            <a:r>
              <a:rPr lang="zh-CN" altLang="zh-CN" b="0" dirty="0">
                <a:solidFill>
                  <a:srgbClr val="336600"/>
                </a:solidFill>
                <a:latin typeface="华文楷体" panose="02010600040101010101" pitchFamily="2" charset="-122"/>
                <a:ea typeface="华文楷体" panose="02010600040101010101" pitchFamily="2" charset="-122"/>
              </a:rPr>
              <a:t>任何科学、技术都是随着社会发展所演变，我们要具有质疑一切的精神，促进团队不断改善、技术不断提升。</a:t>
            </a:r>
          </a:p>
          <a:p>
            <a:r>
              <a:rPr lang="zh-CN" altLang="zh-CN" dirty="0">
                <a:solidFill>
                  <a:srgbClr val="336600"/>
                </a:solidFill>
                <a:latin typeface="华文楷体" panose="02010600040101010101" pitchFamily="2" charset="-122"/>
                <a:ea typeface="华文楷体" panose="02010600040101010101" pitchFamily="2" charset="-122"/>
              </a:rPr>
              <a:t>第三条、听取意见。</a:t>
            </a:r>
            <a:r>
              <a:rPr lang="zh-CN" altLang="zh-CN" b="0" dirty="0">
                <a:solidFill>
                  <a:srgbClr val="336600"/>
                </a:solidFill>
                <a:latin typeface="华文楷体" panose="02010600040101010101" pitchFamily="2" charset="-122"/>
                <a:ea typeface="华文楷体" panose="02010600040101010101" pitchFamily="2" charset="-122"/>
              </a:rPr>
              <a:t>虚心做人，勇于接受他人批评、他人意见。善于换位思考，要懂得结合自身特点及需求，择优改善。</a:t>
            </a:r>
          </a:p>
          <a:p>
            <a:r>
              <a:rPr lang="zh-CN" altLang="zh-CN" dirty="0">
                <a:solidFill>
                  <a:srgbClr val="336600"/>
                </a:solidFill>
                <a:latin typeface="华文楷体" panose="02010600040101010101" pitchFamily="2" charset="-122"/>
                <a:ea typeface="华文楷体" panose="02010600040101010101" pitchFamily="2" charset="-122"/>
              </a:rPr>
              <a:t>第四条、长远目光。</a:t>
            </a:r>
            <a:r>
              <a:rPr lang="zh-CN" altLang="zh-CN" b="0" dirty="0">
                <a:solidFill>
                  <a:srgbClr val="336600"/>
                </a:solidFill>
                <a:latin typeface="华文楷体" panose="02010600040101010101" pitchFamily="2" charset="-122"/>
                <a:ea typeface="华文楷体" panose="02010600040101010101" pitchFamily="2" charset="-122"/>
              </a:rPr>
              <a:t>无论技术、管理和做人，都应考虑长久发展，不应考虑眼前既得利益，要有高瞻远瞩的思维，看得远，才能走的更远。</a:t>
            </a:r>
          </a:p>
        </p:txBody>
      </p:sp>
    </p:spTree>
    <p:extLst>
      <p:ext uri="{BB962C8B-B14F-4D97-AF65-F5344CB8AC3E}">
        <p14:creationId xmlns:p14="http://schemas.microsoft.com/office/powerpoint/2010/main" val="14899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进取（</a:t>
            </a:r>
            <a:r>
              <a:rPr lang="en-US" altLang="zh-CN" dirty="0"/>
              <a:t>Hard</a:t>
            </a:r>
            <a:r>
              <a:rPr lang="zh-CN" altLang="zh-CN" dirty="0"/>
              <a:t>）篇</a:t>
            </a:r>
            <a:endParaRPr lang="zh-CN" altLang="en-US" dirty="0"/>
          </a:p>
        </p:txBody>
      </p:sp>
      <p:sp>
        <p:nvSpPr>
          <p:cNvPr id="3" name="内容占位符 2"/>
          <p:cNvSpPr>
            <a:spLocks noGrp="1"/>
          </p:cNvSpPr>
          <p:nvPr>
            <p:ph idx="1"/>
          </p:nvPr>
        </p:nvSpPr>
        <p:spPr/>
        <p:txBody>
          <a:bodyPr>
            <a:noAutofit/>
          </a:bodyPr>
          <a:lstStyle/>
          <a:p>
            <a:r>
              <a:rPr lang="zh-CN" altLang="zh-CN" dirty="0">
                <a:solidFill>
                  <a:srgbClr val="336600"/>
                </a:solidFill>
                <a:latin typeface="华文楷体" panose="02010600040101010101" pitchFamily="2" charset="-122"/>
                <a:ea typeface="华文楷体" panose="02010600040101010101" pitchFamily="2" charset="-122"/>
              </a:rPr>
              <a:t>第一条、改善提升价值观。</a:t>
            </a:r>
            <a:r>
              <a:rPr lang="zh-CN" altLang="zh-CN" b="0" dirty="0">
                <a:solidFill>
                  <a:srgbClr val="336600"/>
                </a:solidFill>
                <a:latin typeface="华文楷体" panose="02010600040101010101" pitchFamily="2" charset="-122"/>
                <a:ea typeface="华文楷体" panose="02010600040101010101" pitchFamily="2" charset="-122"/>
              </a:rPr>
              <a:t>正确看待事情的价值，不应贪图小利。正确的分析物品、利益、事情的正确与错误，不应不辨是非，随声附和、随波逐流。要摆正对价值的追求目标，改善看待事情的角度，正确追求真正的价值。</a:t>
            </a:r>
          </a:p>
          <a:p>
            <a:r>
              <a:rPr lang="zh-CN" altLang="zh-CN" dirty="0">
                <a:solidFill>
                  <a:srgbClr val="336600"/>
                </a:solidFill>
                <a:latin typeface="华文楷体" panose="02010600040101010101" pitchFamily="2" charset="-122"/>
                <a:ea typeface="华文楷体" panose="02010600040101010101" pitchFamily="2" charset="-122"/>
              </a:rPr>
              <a:t>第二条、改善提升人生观。</a:t>
            </a:r>
            <a:r>
              <a:rPr lang="zh-CN" altLang="zh-CN" b="0" dirty="0">
                <a:solidFill>
                  <a:srgbClr val="336600"/>
                </a:solidFill>
                <a:latin typeface="华文楷体" panose="02010600040101010101" pitchFamily="2" charset="-122"/>
                <a:ea typeface="华文楷体" panose="02010600040101010101" pitchFamily="2" charset="-122"/>
              </a:rPr>
              <a:t>正确看待人生的发展方向，每个人都应该追求梦想，但不能每天活在幻想之中，要制定理想和现实的对接计划，脚踏实地才活的安心，不要偏离自我，不忘初心方得始终。</a:t>
            </a:r>
          </a:p>
          <a:p>
            <a:r>
              <a:rPr lang="zh-CN" altLang="zh-CN" dirty="0">
                <a:solidFill>
                  <a:srgbClr val="336600"/>
                </a:solidFill>
                <a:latin typeface="华文楷体" panose="02010600040101010101" pitchFamily="2" charset="-122"/>
                <a:ea typeface="华文楷体" panose="02010600040101010101" pitchFamily="2" charset="-122"/>
              </a:rPr>
              <a:t>第三条、改善提升事业观。</a:t>
            </a:r>
            <a:r>
              <a:rPr lang="zh-CN" altLang="zh-CN" b="0" dirty="0">
                <a:solidFill>
                  <a:srgbClr val="336600"/>
                </a:solidFill>
                <a:latin typeface="华文楷体" panose="02010600040101010101" pitchFamily="2" charset="-122"/>
                <a:ea typeface="华文楷体" panose="02010600040101010101" pitchFamily="2" charset="-122"/>
              </a:rPr>
              <a:t>按照人生、价值观制定事业标准，明确事业的发展轨迹，尽量做到有方向，有目标，做自己喜欢做的事情。</a:t>
            </a:r>
          </a:p>
          <a:p>
            <a:r>
              <a:rPr lang="zh-CN" altLang="zh-CN" dirty="0">
                <a:solidFill>
                  <a:srgbClr val="336600"/>
                </a:solidFill>
                <a:latin typeface="华文楷体" panose="02010600040101010101" pitchFamily="2" charset="-122"/>
                <a:ea typeface="华文楷体" panose="02010600040101010101" pitchFamily="2" charset="-122"/>
              </a:rPr>
              <a:t>第四条、改善提升专业技能水平。</a:t>
            </a:r>
            <a:r>
              <a:rPr lang="zh-CN" altLang="zh-CN" b="0" dirty="0">
                <a:solidFill>
                  <a:srgbClr val="336600"/>
                </a:solidFill>
                <a:latin typeface="华文楷体" panose="02010600040101010101" pitchFamily="2" charset="-122"/>
                <a:ea typeface="华文楷体" panose="02010600040101010101" pitchFamily="2" charset="-122"/>
              </a:rPr>
              <a:t>学而思、思而学；要多学习、多思考、多实践，在工作中巩固知识，同时也要提升技能水平，提高技能标准，充实自己，做有作用、有价值的人才。</a:t>
            </a:r>
          </a:p>
        </p:txBody>
      </p:sp>
    </p:spTree>
    <p:extLst>
      <p:ext uri="{BB962C8B-B14F-4D97-AF65-F5344CB8AC3E}">
        <p14:creationId xmlns:p14="http://schemas.microsoft.com/office/powerpoint/2010/main" val="261026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solidFill>
                  <a:srgbClr val="336600"/>
                </a:solidFill>
                <a:latin typeface="华文楷体" panose="02010600040101010101" pitchFamily="2" charset="-122"/>
                <a:ea typeface="华文楷体" panose="02010600040101010101" pitchFamily="2" charset="-122"/>
              </a:rPr>
              <a:t>第五条、改善提升综合素质。</a:t>
            </a:r>
            <a:r>
              <a:rPr lang="zh-CN" altLang="zh-CN" b="0" dirty="0">
                <a:solidFill>
                  <a:srgbClr val="336600"/>
                </a:solidFill>
                <a:latin typeface="华文楷体" panose="02010600040101010101" pitchFamily="2" charset="-122"/>
                <a:ea typeface="华文楷体" panose="02010600040101010101" pitchFamily="2" charset="-122"/>
              </a:rPr>
              <a:t>不仅要对专业技能熟练，在演讲、表达、沟通、文字等多方面加强训练，成为大神、大侠的距离就更近了。</a:t>
            </a:r>
          </a:p>
          <a:p>
            <a:r>
              <a:rPr lang="zh-CN" altLang="zh-CN" dirty="0">
                <a:solidFill>
                  <a:srgbClr val="336600"/>
                </a:solidFill>
                <a:latin typeface="华文楷体" panose="02010600040101010101" pitchFamily="2" charset="-122"/>
                <a:ea typeface="华文楷体" panose="02010600040101010101" pitchFamily="2" charset="-122"/>
              </a:rPr>
              <a:t>第六条、改善提升身体素质。</a:t>
            </a:r>
            <a:r>
              <a:rPr lang="zh-CN" altLang="zh-CN" b="0" dirty="0">
                <a:solidFill>
                  <a:srgbClr val="336600"/>
                </a:solidFill>
                <a:latin typeface="华文楷体" panose="02010600040101010101" pitchFamily="2" charset="-122"/>
                <a:ea typeface="华文楷体" panose="02010600040101010101" pitchFamily="2" charset="-122"/>
              </a:rPr>
              <a:t>没有一个好的身体，不是个好员工，不是个好妻子、不是个好丈夫、不是个好儿女、不是个好父母、不是个好朋友，你没有理由不加强身体锻炼，即使你非常懒惰，更需要一个健康的体魄。</a:t>
            </a:r>
          </a:p>
          <a:p>
            <a:r>
              <a:rPr lang="zh-CN" altLang="zh-CN" dirty="0">
                <a:solidFill>
                  <a:srgbClr val="336600"/>
                </a:solidFill>
                <a:latin typeface="华文楷体" panose="02010600040101010101" pitchFamily="2" charset="-122"/>
                <a:ea typeface="华文楷体" panose="02010600040101010101" pitchFamily="2" charset="-122"/>
              </a:rPr>
              <a:t>第七条、改善提升业余生活水平。</a:t>
            </a:r>
            <a:r>
              <a:rPr lang="zh-CN" altLang="zh-CN" b="0" dirty="0">
                <a:solidFill>
                  <a:srgbClr val="336600"/>
                </a:solidFill>
                <a:latin typeface="华文楷体" panose="02010600040101010101" pitchFamily="2" charset="-122"/>
                <a:ea typeface="华文楷体" panose="02010600040101010101" pitchFamily="2" charset="-122"/>
              </a:rPr>
              <a:t>繁杂枯燥的生活之余，应寻找自己的生活色彩，发展自身的业务爱好，自由的切换身份及状态，人生就会更精彩。</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168" y="4293096"/>
            <a:ext cx="2867157" cy="2150368"/>
          </a:xfrm>
          <a:prstGeom prst="rect">
            <a:avLst/>
          </a:prstGeom>
        </p:spPr>
      </p:pic>
    </p:spTree>
    <p:extLst>
      <p:ext uri="{BB962C8B-B14F-4D97-AF65-F5344CB8AC3E}">
        <p14:creationId xmlns:p14="http://schemas.microsoft.com/office/powerpoint/2010/main" val="23596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64" y="4149080"/>
            <a:ext cx="2448272" cy="2448272"/>
          </a:xfrm>
          <a:prstGeom prst="rect">
            <a:avLst/>
          </a:prstGeom>
        </p:spPr>
      </p:pic>
      <p:sp>
        <p:nvSpPr>
          <p:cNvPr id="2" name="标题 1"/>
          <p:cNvSpPr>
            <a:spLocks noGrp="1"/>
          </p:cNvSpPr>
          <p:nvPr>
            <p:ph type="title"/>
          </p:nvPr>
        </p:nvSpPr>
        <p:spPr/>
        <p:txBody>
          <a:bodyPr>
            <a:normAutofit fontScale="90000"/>
          </a:bodyPr>
          <a:lstStyle/>
          <a:p>
            <a:r>
              <a:rPr lang="zh-CN" altLang="zh-CN" dirty="0"/>
              <a:t>专业（</a:t>
            </a:r>
            <a:r>
              <a:rPr lang="en-US" altLang="zh-CN" dirty="0"/>
              <a:t>Professional</a:t>
            </a:r>
            <a:r>
              <a:rPr lang="zh-CN" altLang="zh-CN" dirty="0"/>
              <a:t>）篇</a:t>
            </a:r>
            <a:endParaRPr lang="zh-CN" altLang="en-US" dirty="0"/>
          </a:p>
        </p:txBody>
      </p:sp>
      <p:sp>
        <p:nvSpPr>
          <p:cNvPr id="3" name="内容占位符 2"/>
          <p:cNvSpPr>
            <a:spLocks noGrp="1"/>
          </p:cNvSpPr>
          <p:nvPr>
            <p:ph idx="1"/>
          </p:nvPr>
        </p:nvSpPr>
        <p:spPr/>
        <p:txBody>
          <a:bodyPr/>
          <a:lstStyle/>
          <a:p>
            <a:r>
              <a:rPr lang="zh-CN" altLang="zh-CN" dirty="0">
                <a:solidFill>
                  <a:srgbClr val="336600"/>
                </a:solidFill>
                <a:latin typeface="华文楷体" panose="02010600040101010101" pitchFamily="2" charset="-122"/>
                <a:ea typeface="华文楷体" panose="02010600040101010101" pitchFamily="2" charset="-122"/>
              </a:rPr>
              <a:t>第一条、完美。</a:t>
            </a:r>
            <a:r>
              <a:rPr lang="zh-CN" altLang="zh-CN" b="0" dirty="0">
                <a:solidFill>
                  <a:srgbClr val="336600"/>
                </a:solidFill>
                <a:latin typeface="华文楷体" panose="02010600040101010101" pitchFamily="2" charset="-122"/>
                <a:ea typeface="华文楷体" panose="02010600040101010101" pitchFamily="2" charset="-122"/>
              </a:rPr>
              <a:t>工作应追求完美，谨慎认真，避免出现低级错误。</a:t>
            </a:r>
          </a:p>
          <a:p>
            <a:r>
              <a:rPr lang="zh-CN" altLang="zh-CN" dirty="0">
                <a:solidFill>
                  <a:srgbClr val="336600"/>
                </a:solidFill>
                <a:latin typeface="华文楷体" panose="02010600040101010101" pitchFamily="2" charset="-122"/>
                <a:ea typeface="华文楷体" panose="02010600040101010101" pitchFamily="2" charset="-122"/>
              </a:rPr>
              <a:t>第二条、品质。</a:t>
            </a:r>
            <a:r>
              <a:rPr lang="zh-CN" altLang="zh-CN" b="0" dirty="0">
                <a:solidFill>
                  <a:srgbClr val="336600"/>
                </a:solidFill>
                <a:latin typeface="华文楷体" panose="02010600040101010101" pitchFamily="2" charset="-122"/>
                <a:ea typeface="华文楷体" panose="02010600040101010101" pitchFamily="2" charset="-122"/>
              </a:rPr>
              <a:t>追求高质量、高标准品质要求，不能因为其他外力因素而降低工作产品的品质。</a:t>
            </a:r>
          </a:p>
          <a:p>
            <a:r>
              <a:rPr lang="zh-CN" altLang="zh-CN" dirty="0">
                <a:solidFill>
                  <a:srgbClr val="336600"/>
                </a:solidFill>
                <a:latin typeface="华文楷体" panose="02010600040101010101" pitchFamily="2" charset="-122"/>
                <a:ea typeface="华文楷体" panose="02010600040101010101" pitchFamily="2" charset="-122"/>
              </a:rPr>
              <a:t>第三条、标准。</a:t>
            </a:r>
            <a:r>
              <a:rPr lang="zh-CN" altLang="zh-CN" b="0" dirty="0">
                <a:solidFill>
                  <a:srgbClr val="336600"/>
                </a:solidFill>
                <a:latin typeface="华文楷体" panose="02010600040101010101" pitchFamily="2" charset="-122"/>
                <a:ea typeface="华文楷体" panose="02010600040101010101" pitchFamily="2" charset="-122"/>
              </a:rPr>
              <a:t>工作方向及思路要符合国际、国家相关标准，遵守组织的经验积累的流程体系化、标准化要求，不应随心建设，作坊式生产。</a:t>
            </a:r>
          </a:p>
          <a:p>
            <a:r>
              <a:rPr lang="zh-CN" altLang="zh-CN" dirty="0">
                <a:solidFill>
                  <a:srgbClr val="336600"/>
                </a:solidFill>
                <a:latin typeface="华文楷体" panose="02010600040101010101" pitchFamily="2" charset="-122"/>
                <a:ea typeface="华文楷体" panose="02010600040101010101" pitchFamily="2" charset="-122"/>
              </a:rPr>
              <a:t>第四条、领先。</a:t>
            </a:r>
            <a:r>
              <a:rPr lang="zh-CN" altLang="zh-CN" b="0" dirty="0">
                <a:solidFill>
                  <a:srgbClr val="336600"/>
                </a:solidFill>
                <a:latin typeface="华文楷体" panose="02010600040101010101" pitchFamily="2" charset="-122"/>
                <a:ea typeface="华文楷体" panose="02010600040101010101" pitchFamily="2" charset="-122"/>
              </a:rPr>
              <a:t>应保持行业领先的管理、技术，保证核心竞争力。</a:t>
            </a:r>
          </a:p>
          <a:p>
            <a:r>
              <a:rPr lang="zh-CN" altLang="zh-CN" dirty="0">
                <a:solidFill>
                  <a:srgbClr val="336600"/>
                </a:solidFill>
                <a:latin typeface="华文楷体" panose="02010600040101010101" pitchFamily="2" charset="-122"/>
                <a:ea typeface="华文楷体" panose="02010600040101010101" pitchFamily="2" charset="-122"/>
              </a:rPr>
              <a:t>第五条、形象。</a:t>
            </a:r>
            <a:r>
              <a:rPr lang="zh-CN" altLang="zh-CN" b="0" dirty="0">
                <a:solidFill>
                  <a:srgbClr val="336600"/>
                </a:solidFill>
                <a:latin typeface="华文楷体" panose="02010600040101010101" pitchFamily="2" charset="-122"/>
                <a:ea typeface="华文楷体" panose="02010600040101010101" pitchFamily="2" charset="-122"/>
              </a:rPr>
              <a:t>应保持良好的个人形象，沟通形象，体现工作的专业性。</a:t>
            </a:r>
          </a:p>
          <a:p>
            <a:endParaRPr lang="zh-CN" altLang="en-US" dirty="0"/>
          </a:p>
        </p:txBody>
      </p:sp>
    </p:spTree>
    <p:extLst>
      <p:ext uri="{BB962C8B-B14F-4D97-AF65-F5344CB8AC3E}">
        <p14:creationId xmlns:p14="http://schemas.microsoft.com/office/powerpoint/2010/main" val="300596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9752" y="476672"/>
            <a:ext cx="6192688" cy="432048"/>
          </a:xfrm>
        </p:spPr>
        <p:txBody>
          <a:bodyPr>
            <a:normAutofit fontScale="90000"/>
          </a:bodyPr>
          <a:lstStyle/>
          <a:p>
            <a:r>
              <a:rPr lang="zh-CN" altLang="en-US" dirty="0"/>
              <a:t>团队建设</a:t>
            </a:r>
          </a:p>
        </p:txBody>
      </p:sp>
      <p:pic>
        <p:nvPicPr>
          <p:cNvPr id="12" name="图片 11">
            <a:extLst>
              <a:ext uri="{FF2B5EF4-FFF2-40B4-BE49-F238E27FC236}">
                <a16:creationId xmlns:a16="http://schemas.microsoft.com/office/drawing/2014/main" id="{6EDCBD55-8FD8-4A50-9FB5-9F0480531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78" y="1619510"/>
            <a:ext cx="4433522" cy="2156102"/>
          </a:xfrm>
          <a:prstGeom prst="rect">
            <a:avLst/>
          </a:prstGeom>
        </p:spPr>
      </p:pic>
      <p:pic>
        <p:nvPicPr>
          <p:cNvPr id="14" name="图片 13">
            <a:extLst>
              <a:ext uri="{FF2B5EF4-FFF2-40B4-BE49-F238E27FC236}">
                <a16:creationId xmlns:a16="http://schemas.microsoft.com/office/drawing/2014/main" id="{591411A6-3377-483B-84C4-85A8F6480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8" y="4160439"/>
            <a:ext cx="4433522" cy="2050031"/>
          </a:xfrm>
          <a:prstGeom prst="rect">
            <a:avLst/>
          </a:prstGeom>
        </p:spPr>
      </p:pic>
      <p:pic>
        <p:nvPicPr>
          <p:cNvPr id="18" name="图片 17">
            <a:extLst>
              <a:ext uri="{FF2B5EF4-FFF2-40B4-BE49-F238E27FC236}">
                <a16:creationId xmlns:a16="http://schemas.microsoft.com/office/drawing/2014/main" id="{F470F5D6-1C5B-4685-BD1D-0661ABBA5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479" y="2276872"/>
            <a:ext cx="4272043" cy="3515586"/>
          </a:xfrm>
          <a:prstGeom prst="rect">
            <a:avLst/>
          </a:prstGeom>
        </p:spPr>
      </p:pic>
    </p:spTree>
    <p:extLst>
      <p:ext uri="{BB962C8B-B14F-4D97-AF65-F5344CB8AC3E}">
        <p14:creationId xmlns:p14="http://schemas.microsoft.com/office/powerpoint/2010/main" val="30613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9752" y="476672"/>
            <a:ext cx="6192688" cy="432048"/>
          </a:xfrm>
        </p:spPr>
        <p:txBody>
          <a:bodyPr>
            <a:normAutofit fontScale="90000"/>
          </a:bodyPr>
          <a:lstStyle/>
          <a:p>
            <a:r>
              <a:rPr lang="zh-CN" altLang="en-US" dirty="0"/>
              <a:t>团队建设</a:t>
            </a:r>
          </a:p>
        </p:txBody>
      </p:sp>
      <p:pic>
        <p:nvPicPr>
          <p:cNvPr id="6" name="图片 5">
            <a:extLst>
              <a:ext uri="{FF2B5EF4-FFF2-40B4-BE49-F238E27FC236}">
                <a16:creationId xmlns:a16="http://schemas.microsoft.com/office/drawing/2014/main" id="{58F823D6-FF0C-446F-B3D7-64E5CFF42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9" y="1903715"/>
            <a:ext cx="3950288" cy="2173357"/>
          </a:xfrm>
          <a:prstGeom prst="rect">
            <a:avLst/>
          </a:prstGeom>
        </p:spPr>
      </p:pic>
      <p:pic>
        <p:nvPicPr>
          <p:cNvPr id="8" name="图片 7">
            <a:extLst>
              <a:ext uri="{FF2B5EF4-FFF2-40B4-BE49-F238E27FC236}">
                <a16:creationId xmlns:a16="http://schemas.microsoft.com/office/drawing/2014/main" id="{42C59528-2E7C-4F94-A24D-A51575FE1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7315" y="2420888"/>
            <a:ext cx="4482433" cy="3168352"/>
          </a:xfrm>
          <a:prstGeom prst="rect">
            <a:avLst/>
          </a:prstGeom>
        </p:spPr>
      </p:pic>
      <p:pic>
        <p:nvPicPr>
          <p:cNvPr id="10" name="图片 9">
            <a:extLst>
              <a:ext uri="{FF2B5EF4-FFF2-40B4-BE49-F238E27FC236}">
                <a16:creationId xmlns:a16="http://schemas.microsoft.com/office/drawing/2014/main" id="{FC5A8970-E53C-40A6-9D15-07383B6EC9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9" y="4266861"/>
            <a:ext cx="3976928" cy="2237022"/>
          </a:xfrm>
          <a:prstGeom prst="rect">
            <a:avLst/>
          </a:prstGeom>
        </p:spPr>
      </p:pic>
    </p:spTree>
    <p:extLst>
      <p:ext uri="{BB962C8B-B14F-4D97-AF65-F5344CB8AC3E}">
        <p14:creationId xmlns:p14="http://schemas.microsoft.com/office/powerpoint/2010/main" val="124874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内容介绍</a:t>
            </a:r>
          </a:p>
        </p:txBody>
      </p:sp>
      <p:sp>
        <p:nvSpPr>
          <p:cNvPr id="3" name="内容占位符 2"/>
          <p:cNvSpPr>
            <a:spLocks noGrp="1"/>
          </p:cNvSpPr>
          <p:nvPr>
            <p:ph idx="1"/>
          </p:nvPr>
        </p:nvSpPr>
        <p:spPr>
          <a:xfrm>
            <a:off x="708391" y="3042981"/>
            <a:ext cx="2222001" cy="885108"/>
          </a:xfrm>
        </p:spPr>
        <p:txBody>
          <a:bodyPr>
            <a:normAutofit/>
          </a:body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Part1</a:t>
            </a:r>
            <a:r>
              <a:rPr lang="zh-CN" altLang="en-US" sz="2000" dirty="0">
                <a:solidFill>
                  <a:srgbClr val="0070C0"/>
                </a:solidFill>
                <a:latin typeface="华文新魏" panose="02010800040101010101" pitchFamily="2" charset="-122"/>
                <a:ea typeface="华文新魏" panose="02010800040101010101" pitchFamily="2" charset="-122"/>
              </a:rPr>
              <a:t>：公司介绍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4" name="圆角矩形 3"/>
          <p:cNvSpPr/>
          <p:nvPr/>
        </p:nvSpPr>
        <p:spPr>
          <a:xfrm>
            <a:off x="3532105" y="1691762"/>
            <a:ext cx="2004628" cy="1328691"/>
          </a:xfrm>
          <a:prstGeom prst="roundRect">
            <a:avLst/>
          </a:prstGeom>
          <a:blipFill rotWithShape="0">
            <a:blip r:embed="rId2" cstate="print"/>
            <a:stretch>
              <a:fillRect/>
            </a:stretch>
          </a:blipFill>
        </p:spPr>
        <p:style>
          <a:lnRef idx="0">
            <a:schemeClr val="lt1">
              <a:hueOff val="0"/>
              <a:satOff val="0"/>
              <a:lumOff val="0"/>
              <a:alphaOff val="0"/>
            </a:schemeClr>
          </a:lnRef>
          <a:fillRef idx="3">
            <a:scrgbClr r="0" g="0" b="0"/>
          </a:fillRef>
          <a:effectRef idx="3">
            <a:schemeClr val="accent5">
              <a:hueOff val="-5088018"/>
              <a:satOff val="32771"/>
              <a:lumOff val="-18980"/>
              <a:alphaOff val="0"/>
            </a:schemeClr>
          </a:effectRef>
          <a:fontRef idx="minor">
            <a:schemeClr val="lt1"/>
          </a:fontRef>
        </p:style>
      </p:sp>
      <p:sp>
        <p:nvSpPr>
          <p:cNvPr id="5" name="圆角矩形 4"/>
          <p:cNvSpPr/>
          <p:nvPr/>
        </p:nvSpPr>
        <p:spPr>
          <a:xfrm>
            <a:off x="747223" y="4093444"/>
            <a:ext cx="1977931" cy="1362795"/>
          </a:xfrm>
          <a:prstGeom prst="roundRect">
            <a:avLst/>
          </a:prstGeom>
          <a:blipFill rotWithShape="0">
            <a:blip r:embed="rId3"/>
            <a:stretch>
              <a:fillRect/>
            </a:stretch>
          </a:blipFill>
        </p:spPr>
        <p:style>
          <a:lnRef idx="0">
            <a:schemeClr val="lt1">
              <a:hueOff val="0"/>
              <a:satOff val="0"/>
              <a:lumOff val="0"/>
              <a:alphaOff val="0"/>
            </a:schemeClr>
          </a:lnRef>
          <a:fillRef idx="3">
            <a:scrgbClr r="0" g="0" b="0"/>
          </a:fillRef>
          <a:effectRef idx="3">
            <a:schemeClr val="accent5">
              <a:hueOff val="-7632028"/>
              <a:satOff val="49156"/>
              <a:lumOff val="-28471"/>
              <a:alphaOff val="0"/>
            </a:schemeClr>
          </a:effectRef>
          <a:fontRef idx="minor">
            <a:schemeClr val="lt1"/>
          </a:fontRef>
        </p:style>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592" y="1656181"/>
            <a:ext cx="1607218" cy="160721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2226" y="3865534"/>
            <a:ext cx="1708165" cy="1708165"/>
          </a:xfrm>
          <a:prstGeom prst="rect">
            <a:avLst/>
          </a:prstGeom>
        </p:spPr>
      </p:pic>
      <p:sp>
        <p:nvSpPr>
          <p:cNvPr id="8" name="内容占位符 2"/>
          <p:cNvSpPr txBox="1">
            <a:spLocks/>
          </p:cNvSpPr>
          <p:nvPr/>
        </p:nvSpPr>
        <p:spPr>
          <a:xfrm>
            <a:off x="3422472" y="3048213"/>
            <a:ext cx="2376265" cy="74118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zh-CN" altLang="en-US" sz="2000" dirty="0">
                <a:solidFill>
                  <a:srgbClr val="0070C0"/>
                </a:solidFill>
                <a:latin typeface="华文新魏" panose="02010800040101010101" pitchFamily="2" charset="-122"/>
                <a:ea typeface="华文新魏" panose="02010800040101010101" pitchFamily="2" charset="-122"/>
              </a:rPr>
              <a:t> </a:t>
            </a:r>
            <a:r>
              <a:rPr lang="en-US" altLang="zh-CN" sz="2000" dirty="0">
                <a:solidFill>
                  <a:srgbClr val="FF0000"/>
                </a:solidFill>
                <a:latin typeface="华文新魏" panose="02010800040101010101" pitchFamily="2" charset="-122"/>
                <a:ea typeface="华文新魏" panose="02010800040101010101" pitchFamily="2" charset="-122"/>
              </a:rPr>
              <a:t>Part2</a:t>
            </a:r>
            <a:r>
              <a:rPr lang="zh-CN" altLang="en-US" sz="2000" dirty="0">
                <a:solidFill>
                  <a:srgbClr val="FF0000"/>
                </a:solidFill>
                <a:latin typeface="华文新魏" panose="02010800040101010101" pitchFamily="2" charset="-122"/>
                <a:ea typeface="华文新魏" panose="02010800040101010101" pitchFamily="2" charset="-122"/>
              </a:rPr>
              <a:t>：制度考核 </a:t>
            </a:r>
            <a:endParaRPr lang="en-US" altLang="zh-CN" sz="2000" dirty="0">
              <a:solidFill>
                <a:srgbClr val="FF0000"/>
              </a:solidFill>
              <a:latin typeface="华文新魏" panose="02010800040101010101" pitchFamily="2" charset="-122"/>
              <a:ea typeface="华文新魏" panose="02010800040101010101" pitchFamily="2" charset="-122"/>
            </a:endParaRPr>
          </a:p>
        </p:txBody>
      </p:sp>
      <p:sp>
        <p:nvSpPr>
          <p:cNvPr id="9" name="内容占位符 2"/>
          <p:cNvSpPr txBox="1">
            <a:spLocks/>
          </p:cNvSpPr>
          <p:nvPr/>
        </p:nvSpPr>
        <p:spPr>
          <a:xfrm>
            <a:off x="6114375" y="3043496"/>
            <a:ext cx="2075280" cy="75999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Part3</a:t>
            </a:r>
            <a:r>
              <a:rPr lang="zh-CN" altLang="en-US" sz="2000" dirty="0">
                <a:solidFill>
                  <a:srgbClr val="0070C0"/>
                </a:solidFill>
                <a:latin typeface="华文新魏" panose="02010800040101010101" pitchFamily="2" charset="-122"/>
                <a:ea typeface="华文新魏" panose="02010800040101010101" pitchFamily="2" charset="-122"/>
              </a:rPr>
              <a:t>：行政管理</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0" name="内容占位符 2"/>
          <p:cNvSpPr txBox="1">
            <a:spLocks/>
          </p:cNvSpPr>
          <p:nvPr/>
        </p:nvSpPr>
        <p:spPr>
          <a:xfrm>
            <a:off x="711554" y="5436437"/>
            <a:ext cx="2288583" cy="82851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Part4</a:t>
            </a:r>
            <a:r>
              <a:rPr lang="zh-CN" altLang="en-US" sz="2000" dirty="0">
                <a:solidFill>
                  <a:srgbClr val="0070C0"/>
                </a:solidFill>
                <a:latin typeface="华文新魏" panose="02010800040101010101" pitchFamily="2" charset="-122"/>
                <a:ea typeface="华文新魏" panose="02010800040101010101" pitchFamily="2" charset="-122"/>
              </a:rPr>
              <a:t>：薪酬福利</a:t>
            </a:r>
          </a:p>
          <a:p>
            <a:pPr marL="0" indent="0">
              <a:lnSpc>
                <a:spcPct val="200000"/>
              </a:lnSpc>
              <a:buNone/>
            </a:pP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1" name="内容占位符 2"/>
          <p:cNvSpPr txBox="1">
            <a:spLocks/>
          </p:cNvSpPr>
          <p:nvPr/>
        </p:nvSpPr>
        <p:spPr>
          <a:xfrm>
            <a:off x="3416759" y="5469417"/>
            <a:ext cx="2530624" cy="79553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Part5</a:t>
            </a:r>
            <a:r>
              <a:rPr lang="zh-CN" altLang="en-US" sz="2000" dirty="0">
                <a:solidFill>
                  <a:srgbClr val="0070C0"/>
                </a:solidFill>
                <a:latin typeface="华文新魏" panose="02010800040101010101" pitchFamily="2" charset="-122"/>
                <a:ea typeface="华文新魏" panose="02010800040101010101" pitchFamily="2" charset="-122"/>
              </a:rPr>
              <a:t>：财务报销</a:t>
            </a:r>
            <a:endParaRPr lang="en-US" altLang="zh-CN" sz="2000" dirty="0">
              <a:solidFill>
                <a:srgbClr val="0070C0"/>
              </a:solidFill>
              <a:latin typeface="华文新魏" panose="02010800040101010101" pitchFamily="2" charset="-122"/>
              <a:ea typeface="华文新魏" panose="02010800040101010101" pitchFamily="2" charset="-122"/>
            </a:endParaRPr>
          </a:p>
          <a:p>
            <a:pPr marL="0" indent="0">
              <a:lnSpc>
                <a:spcPct val="200000"/>
              </a:lnSpc>
              <a:buNone/>
            </a:pPr>
            <a:endParaRPr lang="zh-CN" altLang="en-US" sz="2000" dirty="0">
              <a:solidFill>
                <a:srgbClr val="0070C0"/>
              </a:solidFill>
              <a:latin typeface="华文新魏" panose="02010800040101010101" pitchFamily="2" charset="-122"/>
              <a:ea typeface="华文新魏" panose="02010800040101010101" pitchFamily="2" charset="-122"/>
            </a:endParaRPr>
          </a:p>
        </p:txBody>
      </p:sp>
      <p:sp>
        <p:nvSpPr>
          <p:cNvPr id="12" name="内容占位符 2"/>
          <p:cNvSpPr txBox="1">
            <a:spLocks/>
          </p:cNvSpPr>
          <p:nvPr/>
        </p:nvSpPr>
        <p:spPr>
          <a:xfrm>
            <a:off x="6114375" y="5434547"/>
            <a:ext cx="2530624" cy="755149"/>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Part6</a:t>
            </a:r>
            <a:r>
              <a:rPr lang="zh-CN" altLang="en-US" sz="2000" dirty="0">
                <a:solidFill>
                  <a:srgbClr val="0070C0"/>
                </a:solidFill>
                <a:latin typeface="华文新魏" panose="02010800040101010101" pitchFamily="2" charset="-122"/>
                <a:ea typeface="华文新魏" panose="02010800040101010101" pitchFamily="2" charset="-122"/>
              </a:rPr>
              <a:t>：员工规划</a:t>
            </a: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2785" y="1412443"/>
            <a:ext cx="1658460" cy="1887328"/>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2105" y="4053473"/>
            <a:ext cx="1873058" cy="1332285"/>
          </a:xfrm>
          <a:prstGeom prst="rect">
            <a:avLst/>
          </a:prstGeom>
        </p:spPr>
      </p:pic>
    </p:spTree>
    <p:extLst>
      <p:ext uri="{BB962C8B-B14F-4D97-AF65-F5344CB8AC3E}">
        <p14:creationId xmlns:p14="http://schemas.microsoft.com/office/powerpoint/2010/main" val="221471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考勤管理</a:t>
            </a:r>
          </a:p>
        </p:txBody>
      </p:sp>
      <p:sp>
        <p:nvSpPr>
          <p:cNvPr id="3" name="内容占位符 2"/>
          <p:cNvSpPr>
            <a:spLocks noGrp="1"/>
          </p:cNvSpPr>
          <p:nvPr>
            <p:ph idx="1"/>
          </p:nvPr>
        </p:nvSpPr>
        <p:spPr>
          <a:xfrm>
            <a:off x="683568" y="1412776"/>
            <a:ext cx="8229600" cy="4209331"/>
          </a:xfrm>
        </p:spPr>
        <p:txBody>
          <a:bodyPr/>
          <a:lstStyle/>
          <a:p>
            <a:pPr>
              <a:lnSpc>
                <a:spcPct val="200000"/>
              </a:lnSpc>
              <a:buFont typeface="Wingdings" panose="05000000000000000000" pitchFamily="2" charset="2"/>
              <a:buChar char="Ø"/>
            </a:pPr>
            <a:endParaRPr lang="en-US" altLang="zh-CN" sz="2000" dirty="0">
              <a:solidFill>
                <a:schemeClr val="tx2">
                  <a:lumMod val="60000"/>
                  <a:lumOff val="40000"/>
                </a:schemeClr>
              </a:solidFill>
            </a:endParaRPr>
          </a:p>
          <a:p>
            <a:pPr>
              <a:lnSpc>
                <a:spcPct val="200000"/>
              </a:lnSpc>
              <a:buFont typeface="Wingdings" panose="05000000000000000000" pitchFamily="2" charset="2"/>
              <a:buChar char="Ø"/>
            </a:pPr>
            <a:r>
              <a:rPr lang="zh-CN" altLang="en-US" sz="2000" dirty="0">
                <a:solidFill>
                  <a:schemeClr val="tx2">
                    <a:lumMod val="60000"/>
                    <a:lumOff val="40000"/>
                  </a:schemeClr>
                </a:solidFill>
              </a:rPr>
              <a:t>上班时间</a:t>
            </a:r>
            <a:endParaRPr lang="en-US" altLang="zh-CN" sz="2000" dirty="0">
              <a:solidFill>
                <a:schemeClr val="tx2">
                  <a:lumMod val="60000"/>
                  <a:lumOff val="40000"/>
                </a:schemeClr>
              </a:solidFill>
            </a:endParaRPr>
          </a:p>
          <a:p>
            <a:pPr>
              <a:lnSpc>
                <a:spcPct val="200000"/>
              </a:lnSpc>
              <a:buFont typeface="Wingdings" panose="05000000000000000000" pitchFamily="2" charset="2"/>
              <a:buChar char="Ø"/>
            </a:pPr>
            <a:r>
              <a:rPr lang="zh-CN" altLang="en-US" b="0" dirty="0">
                <a:solidFill>
                  <a:schemeClr val="tx2">
                    <a:lumMod val="60000"/>
                    <a:lumOff val="40000"/>
                  </a:schemeClr>
                </a:solidFill>
              </a:rPr>
              <a:t>京津</a:t>
            </a:r>
            <a:r>
              <a:rPr lang="zh-CN" altLang="zh-CN" b="0" dirty="0">
                <a:solidFill>
                  <a:schemeClr val="tx2">
                    <a:lumMod val="60000"/>
                    <a:lumOff val="40000"/>
                  </a:schemeClr>
                </a:solidFill>
              </a:rPr>
              <a:t>地区：</a:t>
            </a:r>
            <a:r>
              <a:rPr lang="en-US" altLang="zh-CN" b="0" dirty="0">
                <a:solidFill>
                  <a:schemeClr val="tx2">
                    <a:lumMod val="60000"/>
                    <a:lumOff val="40000"/>
                  </a:schemeClr>
                </a:solidFill>
              </a:rPr>
              <a:t> 9:00-17:30</a:t>
            </a:r>
          </a:p>
          <a:p>
            <a:pPr>
              <a:lnSpc>
                <a:spcPct val="200000"/>
              </a:lnSpc>
              <a:buFont typeface="Wingdings" panose="05000000000000000000" pitchFamily="2" charset="2"/>
              <a:buChar char="Ø"/>
            </a:pPr>
            <a:r>
              <a:rPr lang="zh-CN" altLang="zh-CN" b="0" dirty="0">
                <a:solidFill>
                  <a:schemeClr val="tx2">
                    <a:lumMod val="60000"/>
                    <a:lumOff val="40000"/>
                  </a:schemeClr>
                </a:solidFill>
              </a:rPr>
              <a:t>太原地区：</a:t>
            </a:r>
            <a:r>
              <a:rPr lang="en-US" altLang="zh-CN" b="0" dirty="0">
                <a:solidFill>
                  <a:schemeClr val="tx2">
                    <a:lumMod val="60000"/>
                    <a:lumOff val="40000"/>
                  </a:schemeClr>
                </a:solidFill>
              </a:rPr>
              <a:t> 9:00-18:00</a:t>
            </a:r>
          </a:p>
          <a:p>
            <a:pPr>
              <a:lnSpc>
                <a:spcPct val="200000"/>
              </a:lnSpc>
              <a:buFont typeface="Wingdings" panose="05000000000000000000" pitchFamily="2" charset="2"/>
              <a:buChar char="Ø"/>
            </a:pPr>
            <a:r>
              <a:rPr lang="zh-CN" altLang="en-US" b="0" dirty="0">
                <a:solidFill>
                  <a:schemeClr val="tx2">
                    <a:lumMod val="60000"/>
                    <a:lumOff val="40000"/>
                  </a:schemeClr>
                </a:solidFill>
              </a:rPr>
              <a:t>新疆地区：</a:t>
            </a:r>
            <a:r>
              <a:rPr lang="en-US" altLang="zh-CN" b="0" dirty="0">
                <a:solidFill>
                  <a:schemeClr val="tx2">
                    <a:lumMod val="60000"/>
                    <a:lumOff val="40000"/>
                  </a:schemeClr>
                </a:solidFill>
              </a:rPr>
              <a:t>10:00-19:00</a:t>
            </a:r>
          </a:p>
          <a:p>
            <a:pPr>
              <a:lnSpc>
                <a:spcPct val="200000"/>
              </a:lnSpc>
              <a:buFont typeface="Wingdings" panose="05000000000000000000" pitchFamily="2" charset="2"/>
              <a:buChar char="Ø"/>
            </a:pPr>
            <a:r>
              <a:rPr lang="zh-CN" altLang="zh-CN" b="0" dirty="0">
                <a:solidFill>
                  <a:schemeClr val="tx2">
                    <a:lumMod val="60000"/>
                    <a:lumOff val="40000"/>
                  </a:schemeClr>
                </a:solidFill>
              </a:rPr>
              <a:t>其他地区（含项目现场）：参照当地现场工作时间</a:t>
            </a:r>
          </a:p>
          <a:p>
            <a:endParaRPr lang="zh-CN" altLang="en-US" dirty="0">
              <a:solidFill>
                <a:schemeClr val="tx2">
                  <a:lumMod val="60000"/>
                  <a:lumOff val="40000"/>
                </a:schemeClr>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3620707"/>
            <a:ext cx="2566416" cy="2505456"/>
          </a:xfrm>
          <a:prstGeom prst="rect">
            <a:avLst/>
          </a:prstGeom>
        </p:spPr>
      </p:pic>
    </p:spTree>
    <p:extLst>
      <p:ext uri="{BB962C8B-B14F-4D97-AF65-F5344CB8AC3E}">
        <p14:creationId xmlns:p14="http://schemas.microsoft.com/office/powerpoint/2010/main" val="247366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公司介绍</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1659867"/>
            <a:ext cx="2790413" cy="4466296"/>
          </a:xfrm>
          <a:prstGeom prst="rect">
            <a:avLst/>
          </a:prstGeom>
        </p:spPr>
      </p:pic>
    </p:spTree>
    <p:extLst>
      <p:ext uri="{BB962C8B-B14F-4D97-AF65-F5344CB8AC3E}">
        <p14:creationId xmlns:p14="http://schemas.microsoft.com/office/powerpoint/2010/main" val="267428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340768"/>
            <a:ext cx="8229600" cy="4525963"/>
          </a:xfrm>
        </p:spPr>
        <p:txBody>
          <a:bodyPr>
            <a:normAutofit/>
          </a:bodyPr>
          <a:lstStyle/>
          <a:p>
            <a:pPr marL="0" indent="0">
              <a:lnSpc>
                <a:spcPct val="200000"/>
              </a:lnSpc>
              <a:buNone/>
            </a:pPr>
            <a:endParaRPr lang="en-US" altLang="zh-CN" dirty="0">
              <a:solidFill>
                <a:schemeClr val="tx2">
                  <a:lumMod val="60000"/>
                  <a:lumOff val="40000"/>
                </a:schemeClr>
              </a:solidFill>
            </a:endParaRPr>
          </a:p>
          <a:p>
            <a:pPr>
              <a:lnSpc>
                <a:spcPct val="200000"/>
              </a:lnSpc>
              <a:buFont typeface="Wingdings" panose="05000000000000000000" pitchFamily="2" charset="2"/>
              <a:buChar char="Ø"/>
            </a:pPr>
            <a:r>
              <a:rPr lang="zh-CN" altLang="en-US" sz="2200" dirty="0">
                <a:solidFill>
                  <a:schemeClr val="tx2">
                    <a:lumMod val="60000"/>
                    <a:lumOff val="40000"/>
                  </a:schemeClr>
                </a:solidFill>
              </a:rPr>
              <a:t>考勤异常：</a:t>
            </a:r>
            <a:endParaRPr lang="en-US" altLang="zh-CN" sz="2200" dirty="0">
              <a:solidFill>
                <a:schemeClr val="tx2">
                  <a:lumMod val="60000"/>
                  <a:lumOff val="40000"/>
                </a:schemeClr>
              </a:solidFill>
            </a:endParaRPr>
          </a:p>
          <a:p>
            <a:pPr>
              <a:lnSpc>
                <a:spcPct val="200000"/>
              </a:lnSpc>
              <a:buFont typeface="Wingdings" panose="05000000000000000000" pitchFamily="2" charset="2"/>
              <a:buChar char="Ø"/>
            </a:pPr>
            <a:r>
              <a:rPr lang="zh-CN" altLang="en-US" sz="1700" b="0" dirty="0">
                <a:solidFill>
                  <a:schemeClr val="tx2">
                    <a:lumMod val="60000"/>
                    <a:lumOff val="40000"/>
                  </a:schemeClr>
                </a:solidFill>
              </a:rPr>
              <a:t>迟到</a:t>
            </a:r>
            <a:r>
              <a:rPr lang="en-US" altLang="zh-CN" sz="1700" b="0" dirty="0">
                <a:solidFill>
                  <a:schemeClr val="tx2">
                    <a:lumMod val="60000"/>
                    <a:lumOff val="40000"/>
                  </a:schemeClr>
                </a:solidFill>
              </a:rPr>
              <a:t>/</a:t>
            </a:r>
            <a:r>
              <a:rPr lang="zh-CN" altLang="en-US" sz="1700" b="0" dirty="0">
                <a:solidFill>
                  <a:schemeClr val="tx2">
                    <a:lumMod val="60000"/>
                    <a:lumOff val="40000"/>
                  </a:schemeClr>
                </a:solidFill>
              </a:rPr>
              <a:t>早退（一小时以内）：每次扣罚</a:t>
            </a:r>
            <a:r>
              <a:rPr lang="en-US" altLang="zh-CN" sz="1700" b="0" dirty="0">
                <a:solidFill>
                  <a:schemeClr val="tx2">
                    <a:lumMod val="60000"/>
                    <a:lumOff val="40000"/>
                  </a:schemeClr>
                </a:solidFill>
              </a:rPr>
              <a:t>20</a:t>
            </a:r>
            <a:r>
              <a:rPr lang="zh-CN" altLang="en-US" sz="1700" b="0" dirty="0">
                <a:solidFill>
                  <a:schemeClr val="tx2">
                    <a:lumMod val="60000"/>
                    <a:lumOff val="40000"/>
                  </a:schemeClr>
                </a:solidFill>
              </a:rPr>
              <a:t>元</a:t>
            </a:r>
            <a:endParaRPr lang="en-US" altLang="zh-CN" sz="1700" b="0" dirty="0">
              <a:solidFill>
                <a:schemeClr val="tx2">
                  <a:lumMod val="60000"/>
                  <a:lumOff val="40000"/>
                </a:schemeClr>
              </a:solidFill>
            </a:endParaRPr>
          </a:p>
          <a:p>
            <a:pPr>
              <a:lnSpc>
                <a:spcPct val="200000"/>
              </a:lnSpc>
              <a:buFont typeface="Wingdings" panose="05000000000000000000" pitchFamily="2" charset="2"/>
              <a:buChar char="Ø"/>
            </a:pPr>
            <a:r>
              <a:rPr lang="zh-CN" altLang="en-US" sz="1700" b="0" dirty="0">
                <a:solidFill>
                  <a:schemeClr val="tx2">
                    <a:lumMod val="60000"/>
                    <a:lumOff val="40000"/>
                  </a:schemeClr>
                </a:solidFill>
              </a:rPr>
              <a:t>单日缺勤一小时以上：</a:t>
            </a:r>
            <a:r>
              <a:rPr lang="zh-CN" altLang="zh-CN" sz="1700" b="0" dirty="0">
                <a:solidFill>
                  <a:schemeClr val="tx2">
                    <a:lumMod val="60000"/>
                    <a:lumOff val="40000"/>
                  </a:schemeClr>
                </a:solidFill>
              </a:rPr>
              <a:t>按</a:t>
            </a:r>
            <a:r>
              <a:rPr lang="en-US" altLang="zh-CN" sz="1700" b="0" dirty="0">
                <a:solidFill>
                  <a:schemeClr val="tx2">
                    <a:lumMod val="60000"/>
                    <a:lumOff val="40000"/>
                  </a:schemeClr>
                </a:solidFill>
              </a:rPr>
              <a:t>1</a:t>
            </a:r>
            <a:r>
              <a:rPr lang="zh-CN" altLang="zh-CN" sz="1700" b="0" dirty="0">
                <a:solidFill>
                  <a:schemeClr val="tx2">
                    <a:lumMod val="60000"/>
                    <a:lumOff val="40000"/>
                  </a:schemeClr>
                </a:solidFill>
              </a:rPr>
              <a:t>天旷工计</a:t>
            </a:r>
            <a:endParaRPr lang="en-US" altLang="zh-CN" sz="1700" b="0" dirty="0">
              <a:solidFill>
                <a:schemeClr val="tx2">
                  <a:lumMod val="60000"/>
                  <a:lumOff val="40000"/>
                </a:schemeClr>
              </a:solidFill>
            </a:endParaRPr>
          </a:p>
          <a:p>
            <a:pPr>
              <a:lnSpc>
                <a:spcPct val="200000"/>
              </a:lnSpc>
              <a:buFont typeface="Wingdings" panose="05000000000000000000" pitchFamily="2" charset="2"/>
              <a:buChar char="Ø"/>
            </a:pPr>
            <a:r>
              <a:rPr lang="zh-CN" altLang="en-US" sz="1700" b="0" dirty="0">
                <a:solidFill>
                  <a:schemeClr val="tx2">
                    <a:lumMod val="60000"/>
                    <a:lumOff val="40000"/>
                  </a:schemeClr>
                </a:solidFill>
              </a:rPr>
              <a:t>当月</a:t>
            </a:r>
            <a:r>
              <a:rPr lang="zh-CN" altLang="zh-CN" sz="1700" b="0" dirty="0">
                <a:solidFill>
                  <a:schemeClr val="tx2">
                    <a:lumMod val="60000"/>
                    <a:lumOff val="40000"/>
                  </a:schemeClr>
                </a:solidFill>
              </a:rPr>
              <a:t>累计迟到</a:t>
            </a:r>
            <a:r>
              <a:rPr lang="en-US" altLang="zh-CN" sz="1700" b="0" dirty="0">
                <a:solidFill>
                  <a:schemeClr val="tx2">
                    <a:lumMod val="60000"/>
                    <a:lumOff val="40000"/>
                  </a:schemeClr>
                </a:solidFill>
              </a:rPr>
              <a:t>/</a:t>
            </a:r>
            <a:r>
              <a:rPr lang="zh-CN" altLang="zh-CN" sz="1700" b="0" dirty="0">
                <a:solidFill>
                  <a:schemeClr val="tx2">
                    <a:lumMod val="60000"/>
                    <a:lumOff val="40000"/>
                  </a:schemeClr>
                </a:solidFill>
              </a:rPr>
              <a:t>早退</a:t>
            </a:r>
            <a:r>
              <a:rPr lang="en-US" altLang="zh-CN" sz="1700" b="0" dirty="0">
                <a:solidFill>
                  <a:schemeClr val="tx2">
                    <a:lumMod val="60000"/>
                    <a:lumOff val="40000"/>
                  </a:schemeClr>
                </a:solidFill>
              </a:rPr>
              <a:t>3</a:t>
            </a:r>
            <a:r>
              <a:rPr lang="zh-CN" altLang="zh-CN" sz="1700" b="0" dirty="0">
                <a:solidFill>
                  <a:schemeClr val="tx2">
                    <a:lumMod val="60000"/>
                    <a:lumOff val="40000"/>
                  </a:schemeClr>
                </a:solidFill>
              </a:rPr>
              <a:t>次及以上，除每次</a:t>
            </a:r>
            <a:r>
              <a:rPr lang="zh-CN" altLang="en-US" sz="1700" b="0" dirty="0">
                <a:solidFill>
                  <a:schemeClr val="tx2">
                    <a:lumMod val="60000"/>
                    <a:lumOff val="40000"/>
                  </a:schemeClr>
                </a:solidFill>
              </a:rPr>
              <a:t>扣罚</a:t>
            </a:r>
            <a:r>
              <a:rPr lang="en-US" altLang="zh-CN" sz="1700" b="0" dirty="0">
                <a:solidFill>
                  <a:schemeClr val="tx2">
                    <a:lumMod val="60000"/>
                    <a:lumOff val="40000"/>
                  </a:schemeClr>
                </a:solidFill>
              </a:rPr>
              <a:t>20</a:t>
            </a:r>
            <a:r>
              <a:rPr lang="zh-CN" altLang="zh-CN" sz="1700" b="0" dirty="0">
                <a:solidFill>
                  <a:schemeClr val="tx2">
                    <a:lumMod val="60000"/>
                    <a:lumOff val="40000"/>
                  </a:schemeClr>
                </a:solidFill>
              </a:rPr>
              <a:t>元外</a:t>
            </a:r>
            <a:r>
              <a:rPr lang="zh-CN" altLang="en-US" sz="1700" b="0" dirty="0">
                <a:solidFill>
                  <a:schemeClr val="tx2">
                    <a:lumMod val="60000"/>
                    <a:lumOff val="40000"/>
                  </a:schemeClr>
                </a:solidFill>
              </a:rPr>
              <a:t>，另扣绩效奖金</a:t>
            </a:r>
            <a:endParaRPr lang="en-US" altLang="zh-CN" sz="1700" b="0" dirty="0">
              <a:solidFill>
                <a:schemeClr val="tx2">
                  <a:lumMod val="60000"/>
                  <a:lumOff val="40000"/>
                </a:schemeClr>
              </a:solidFill>
            </a:endParaRPr>
          </a:p>
          <a:p>
            <a:pPr>
              <a:lnSpc>
                <a:spcPct val="200000"/>
              </a:lnSpc>
              <a:buFont typeface="Wingdings" panose="05000000000000000000" pitchFamily="2" charset="2"/>
              <a:buChar char="Ø"/>
            </a:pPr>
            <a:endParaRPr lang="en-US" altLang="zh-CN" sz="1500" b="0" dirty="0">
              <a:solidFill>
                <a:schemeClr val="tx2">
                  <a:lumMod val="60000"/>
                  <a:lumOff val="40000"/>
                </a:schemeClr>
              </a:solidFill>
            </a:endParaRPr>
          </a:p>
          <a:p>
            <a:pPr>
              <a:lnSpc>
                <a:spcPct val="200000"/>
              </a:lnSpc>
              <a:buFont typeface="Wingdings" panose="05000000000000000000" pitchFamily="2" charset="2"/>
              <a:buChar char="Ø"/>
            </a:pPr>
            <a:r>
              <a:rPr lang="zh-CN" altLang="zh-CN" sz="1500" b="0" dirty="0">
                <a:solidFill>
                  <a:srgbClr val="C00000"/>
                </a:solidFill>
              </a:rPr>
              <a:t>试用（实习）期员工在试用（实习）期内，单月迟到</a:t>
            </a:r>
            <a:r>
              <a:rPr lang="en-US" altLang="zh-CN" sz="1500" b="0" dirty="0">
                <a:solidFill>
                  <a:srgbClr val="C00000"/>
                </a:solidFill>
              </a:rPr>
              <a:t>/</a:t>
            </a:r>
            <a:r>
              <a:rPr lang="zh-CN" altLang="en-US" sz="1500" b="0" dirty="0">
                <a:solidFill>
                  <a:srgbClr val="C00000"/>
                </a:solidFill>
              </a:rPr>
              <a:t>早退</a:t>
            </a:r>
            <a:r>
              <a:rPr lang="zh-CN" altLang="zh-CN" sz="1500" b="0" dirty="0">
                <a:solidFill>
                  <a:srgbClr val="C00000"/>
                </a:solidFill>
              </a:rPr>
              <a:t>达</a:t>
            </a:r>
            <a:r>
              <a:rPr lang="en-US" altLang="zh-CN" sz="1500" b="0" dirty="0">
                <a:solidFill>
                  <a:srgbClr val="C00000"/>
                </a:solidFill>
              </a:rPr>
              <a:t>4</a:t>
            </a:r>
            <a:r>
              <a:rPr lang="zh-CN" altLang="zh-CN" sz="1500" b="0" dirty="0">
                <a:solidFill>
                  <a:srgbClr val="C00000"/>
                </a:solidFill>
              </a:rPr>
              <a:t>次或累计迟到</a:t>
            </a:r>
            <a:r>
              <a:rPr lang="en-US" altLang="zh-CN" sz="1500" b="0" dirty="0">
                <a:solidFill>
                  <a:srgbClr val="C00000"/>
                </a:solidFill>
              </a:rPr>
              <a:t>/</a:t>
            </a:r>
            <a:r>
              <a:rPr lang="zh-CN" altLang="en-US" sz="1500" b="0" dirty="0">
                <a:solidFill>
                  <a:srgbClr val="C00000"/>
                </a:solidFill>
              </a:rPr>
              <a:t>早退</a:t>
            </a:r>
            <a:r>
              <a:rPr lang="zh-CN" altLang="zh-CN" sz="1500" b="0" dirty="0">
                <a:solidFill>
                  <a:srgbClr val="C00000"/>
                </a:solidFill>
              </a:rPr>
              <a:t>达</a:t>
            </a:r>
            <a:r>
              <a:rPr lang="en-US" altLang="zh-CN" sz="1500" b="0" dirty="0">
                <a:solidFill>
                  <a:srgbClr val="C00000"/>
                </a:solidFill>
              </a:rPr>
              <a:t>10</a:t>
            </a:r>
            <a:r>
              <a:rPr lang="zh-CN" altLang="zh-CN" sz="1500" b="0" dirty="0">
                <a:solidFill>
                  <a:srgbClr val="C00000"/>
                </a:solidFill>
              </a:rPr>
              <a:t>次及以上者，原则上将不予转正录用。</a:t>
            </a:r>
            <a:endParaRPr lang="zh-CN" altLang="en-US" sz="1500" b="0" dirty="0">
              <a:solidFill>
                <a:srgbClr val="C00000"/>
              </a:solidFill>
            </a:endParaRPr>
          </a:p>
          <a:p>
            <a:pPr>
              <a:lnSpc>
                <a:spcPct val="200000"/>
              </a:lnSpc>
              <a:buFont typeface="Wingdings" panose="05000000000000000000" pitchFamily="2" charset="2"/>
              <a:buChar char="Ø"/>
            </a:pPr>
            <a:endParaRPr lang="en-US" altLang="zh-CN" b="0" dirty="0">
              <a:solidFill>
                <a:schemeClr val="tx2">
                  <a:lumMod val="60000"/>
                  <a:lumOff val="40000"/>
                </a:schemeClr>
              </a:solidFill>
            </a:endParaRPr>
          </a:p>
          <a:p>
            <a:pPr>
              <a:lnSpc>
                <a:spcPct val="120000"/>
              </a:lnSpc>
            </a:pPr>
            <a:endParaRPr lang="en-US" altLang="zh-CN" dirty="0">
              <a:solidFill>
                <a:schemeClr val="accent1"/>
              </a:solidFill>
            </a:endParaRP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31538">
            <a:off x="6363204" y="2267877"/>
            <a:ext cx="1195122" cy="1195122"/>
          </a:xfrm>
          <a:prstGeom prst="rect">
            <a:avLst/>
          </a:prstGeom>
        </p:spPr>
      </p:pic>
    </p:spTree>
    <p:extLst>
      <p:ext uri="{BB962C8B-B14F-4D97-AF65-F5344CB8AC3E}">
        <p14:creationId xmlns:p14="http://schemas.microsoft.com/office/powerpoint/2010/main" val="366920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340768"/>
            <a:ext cx="8229600" cy="4165923"/>
          </a:xfrm>
        </p:spPr>
        <p:txBody>
          <a:bodyPr>
            <a:normAutofit/>
          </a:bodyPr>
          <a:lstStyle/>
          <a:p>
            <a:pPr marL="0" indent="0" defTabSz="457200" fontAlgn="auto">
              <a:lnSpc>
                <a:spcPct val="200000"/>
              </a:lnSpc>
              <a:spcBef>
                <a:spcPts val="0"/>
              </a:spcBef>
              <a:spcAft>
                <a:spcPts val="0"/>
              </a:spcAft>
              <a:buNone/>
              <a:defRPr/>
            </a:pPr>
            <a:endParaRPr lang="en-US" altLang="zh-CN" b="0" dirty="0">
              <a:solidFill>
                <a:schemeClr val="tx2">
                  <a:lumMod val="60000"/>
                  <a:lumOff val="40000"/>
                </a:schemeClr>
              </a:solidFill>
            </a:endParaRPr>
          </a:p>
          <a:p>
            <a:pPr defTabSz="457200">
              <a:lnSpc>
                <a:spcPct val="200000"/>
              </a:lnSpc>
              <a:spcBef>
                <a:spcPts val="0"/>
              </a:spcBef>
              <a:buFont typeface="Wingdings" panose="05000000000000000000" pitchFamily="2" charset="2"/>
              <a:buChar char="Ø"/>
              <a:defRPr/>
            </a:pPr>
            <a:r>
              <a:rPr lang="zh-CN" altLang="en-US" sz="2000" dirty="0">
                <a:solidFill>
                  <a:schemeClr val="tx2">
                    <a:lumMod val="60000"/>
                    <a:lumOff val="40000"/>
                  </a:schemeClr>
                </a:solidFill>
              </a:rPr>
              <a:t>考勤异常：</a:t>
            </a:r>
            <a:endParaRPr lang="en-US" altLang="zh-CN" sz="2000" dirty="0">
              <a:solidFill>
                <a:schemeClr val="tx2">
                  <a:lumMod val="60000"/>
                  <a:lumOff val="40000"/>
                </a:schemeClr>
              </a:solidFill>
            </a:endParaRPr>
          </a:p>
          <a:p>
            <a:pPr defTabSz="457200" fontAlgn="auto">
              <a:lnSpc>
                <a:spcPct val="200000"/>
              </a:lnSpc>
              <a:spcBef>
                <a:spcPts val="0"/>
              </a:spcBef>
              <a:spcAft>
                <a:spcPts val="0"/>
              </a:spcAft>
              <a:buFont typeface="Wingdings" panose="05000000000000000000" pitchFamily="2" charset="2"/>
              <a:buChar char="Ø"/>
              <a:defRPr/>
            </a:pPr>
            <a:r>
              <a:rPr lang="zh-CN" altLang="en-US" b="0" dirty="0">
                <a:solidFill>
                  <a:schemeClr val="tx2">
                    <a:lumMod val="60000"/>
                    <a:lumOff val="40000"/>
                  </a:schemeClr>
                </a:solidFill>
              </a:rPr>
              <a:t>外   出：因公外出填报</a:t>
            </a:r>
            <a:r>
              <a:rPr lang="zh-CN" altLang="zh-CN" b="0" dirty="0">
                <a:solidFill>
                  <a:schemeClr val="tx2">
                    <a:lumMod val="60000"/>
                    <a:lumOff val="40000"/>
                  </a:schemeClr>
                </a:solidFill>
              </a:rPr>
              <a:t>《员工外出情况说明单》</a:t>
            </a:r>
            <a:endParaRPr lang="en-US" altLang="zh-CN" b="0" dirty="0">
              <a:solidFill>
                <a:schemeClr val="tx2">
                  <a:lumMod val="60000"/>
                  <a:lumOff val="40000"/>
                </a:schemeClr>
              </a:solidFill>
            </a:endParaRPr>
          </a:p>
          <a:p>
            <a:pPr>
              <a:lnSpc>
                <a:spcPct val="200000"/>
              </a:lnSpc>
              <a:buFont typeface="Wingdings" panose="05000000000000000000" pitchFamily="2" charset="2"/>
              <a:buChar char="Ø"/>
            </a:pPr>
            <a:r>
              <a:rPr lang="zh-CN" altLang="en-US" b="0" dirty="0">
                <a:solidFill>
                  <a:schemeClr val="tx2">
                    <a:lumMod val="60000"/>
                    <a:lumOff val="40000"/>
                  </a:schemeClr>
                </a:solidFill>
              </a:rPr>
              <a:t>请   假：员工请假、调休时，提前填报</a:t>
            </a:r>
            <a:r>
              <a:rPr lang="en-US" altLang="zh-CN" b="0" dirty="0">
                <a:solidFill>
                  <a:schemeClr val="tx2">
                    <a:lumMod val="60000"/>
                    <a:lumOff val="40000"/>
                  </a:schemeClr>
                </a:solidFill>
              </a:rPr>
              <a:t>《</a:t>
            </a:r>
            <a:r>
              <a:rPr lang="zh-CN" altLang="en-US" b="0" dirty="0">
                <a:solidFill>
                  <a:schemeClr val="tx2">
                    <a:lumMod val="60000"/>
                    <a:lumOff val="40000"/>
                  </a:schemeClr>
                </a:solidFill>
              </a:rPr>
              <a:t>员工请假单</a:t>
            </a:r>
            <a:r>
              <a:rPr lang="en-US" altLang="zh-CN" b="0" dirty="0">
                <a:solidFill>
                  <a:schemeClr val="tx2">
                    <a:lumMod val="60000"/>
                    <a:lumOff val="40000"/>
                  </a:schemeClr>
                </a:solidFill>
              </a:rPr>
              <a:t>》</a:t>
            </a:r>
            <a:r>
              <a:rPr lang="zh-CN" altLang="en-US" b="0" dirty="0">
                <a:solidFill>
                  <a:schemeClr val="tx2">
                    <a:lumMod val="60000"/>
                    <a:lumOff val="40000"/>
                  </a:schemeClr>
                </a:solidFill>
              </a:rPr>
              <a:t>（电子版</a:t>
            </a:r>
            <a:r>
              <a:rPr lang="en-US" altLang="zh-CN" b="0" dirty="0">
                <a:solidFill>
                  <a:schemeClr val="tx2">
                    <a:lumMod val="60000"/>
                    <a:lumOff val="40000"/>
                  </a:schemeClr>
                </a:solidFill>
              </a:rPr>
              <a:t>+</a:t>
            </a:r>
            <a:r>
              <a:rPr lang="zh-CN" altLang="en-US" b="0" dirty="0">
                <a:solidFill>
                  <a:schemeClr val="tx2">
                    <a:lumMod val="60000"/>
                    <a:lumOff val="40000"/>
                  </a:schemeClr>
                </a:solidFill>
              </a:rPr>
              <a:t>纸版），</a:t>
            </a:r>
            <a:endParaRPr lang="en-US" altLang="zh-CN" b="0" dirty="0">
              <a:solidFill>
                <a:schemeClr val="tx2">
                  <a:lumMod val="60000"/>
                  <a:lumOff val="40000"/>
                </a:schemeClr>
              </a:solidFill>
            </a:endParaRPr>
          </a:p>
          <a:p>
            <a:pPr marL="0" indent="0">
              <a:lnSpc>
                <a:spcPct val="200000"/>
              </a:lnSpc>
              <a:buNone/>
            </a:pPr>
            <a:r>
              <a:rPr lang="en-US" altLang="zh-CN" b="0" dirty="0">
                <a:solidFill>
                  <a:schemeClr val="tx2">
                    <a:lumMod val="60000"/>
                    <a:lumOff val="40000"/>
                  </a:schemeClr>
                </a:solidFill>
              </a:rPr>
              <a:t>            </a:t>
            </a:r>
            <a:r>
              <a:rPr lang="zh-CN" altLang="en-US" b="0" dirty="0">
                <a:solidFill>
                  <a:schemeClr val="tx2">
                    <a:lumMod val="60000"/>
                    <a:lumOff val="40000"/>
                  </a:schemeClr>
                </a:solidFill>
              </a:rPr>
              <a:t>请假</a:t>
            </a:r>
            <a:r>
              <a:rPr lang="en-US" altLang="zh-CN" b="0" dirty="0">
                <a:solidFill>
                  <a:schemeClr val="tx2">
                    <a:lumMod val="60000"/>
                    <a:lumOff val="40000"/>
                  </a:schemeClr>
                </a:solidFill>
              </a:rPr>
              <a:t>/</a:t>
            </a:r>
            <a:r>
              <a:rPr lang="zh-CN" altLang="en-US" b="0" dirty="0">
                <a:solidFill>
                  <a:schemeClr val="tx2">
                    <a:lumMod val="60000"/>
                    <a:lumOff val="40000"/>
                  </a:schemeClr>
                </a:solidFill>
              </a:rPr>
              <a:t>调休最小时长为</a:t>
            </a:r>
            <a:r>
              <a:rPr lang="en-US" altLang="zh-CN" b="0" dirty="0">
                <a:solidFill>
                  <a:schemeClr val="tx2">
                    <a:lumMod val="60000"/>
                    <a:lumOff val="40000"/>
                  </a:schemeClr>
                </a:solidFill>
              </a:rPr>
              <a:t>1</a:t>
            </a:r>
            <a:r>
              <a:rPr lang="zh-CN" altLang="en-US" b="0" dirty="0">
                <a:solidFill>
                  <a:schemeClr val="tx2">
                    <a:lumMod val="60000"/>
                    <a:lumOff val="40000"/>
                  </a:schemeClr>
                </a:solidFill>
              </a:rPr>
              <a:t>小时，以小时整数倍累计</a:t>
            </a:r>
            <a:endParaRPr lang="en-US" altLang="zh-CN" b="0" dirty="0">
              <a:solidFill>
                <a:schemeClr val="tx2">
                  <a:lumMod val="60000"/>
                  <a:lumOff val="40000"/>
                </a:schemeClr>
              </a:solidFill>
            </a:endParaRPr>
          </a:p>
          <a:p>
            <a:pPr>
              <a:lnSpc>
                <a:spcPct val="200000"/>
              </a:lnSpc>
              <a:buFont typeface="Wingdings" panose="05000000000000000000" pitchFamily="2" charset="2"/>
              <a:buChar char="Ø"/>
            </a:pPr>
            <a:r>
              <a:rPr lang="zh-CN" altLang="en-US" b="0" dirty="0">
                <a:solidFill>
                  <a:schemeClr val="tx2">
                    <a:lumMod val="60000"/>
                    <a:lumOff val="40000"/>
                  </a:schemeClr>
                </a:solidFill>
              </a:rPr>
              <a:t>未打卡：按上下班时间正常出勤，但忘记打卡，填报</a:t>
            </a:r>
            <a:r>
              <a:rPr lang="en-US" altLang="zh-CN" b="0" dirty="0">
                <a:solidFill>
                  <a:schemeClr val="tx2">
                    <a:lumMod val="60000"/>
                    <a:lumOff val="40000"/>
                  </a:schemeClr>
                </a:solidFill>
              </a:rPr>
              <a:t>《</a:t>
            </a:r>
            <a:r>
              <a:rPr lang="zh-CN" altLang="en-US" b="0" dirty="0">
                <a:solidFill>
                  <a:schemeClr val="tx2">
                    <a:lumMod val="60000"/>
                    <a:lumOff val="40000"/>
                  </a:schemeClr>
                </a:solidFill>
              </a:rPr>
              <a:t>打卡异常情况说明表</a:t>
            </a:r>
            <a:r>
              <a:rPr lang="en-US" altLang="zh-CN" b="0" dirty="0">
                <a:solidFill>
                  <a:schemeClr val="tx2">
                    <a:lumMod val="60000"/>
                    <a:lumOff val="40000"/>
                  </a:schemeClr>
                </a:solidFill>
              </a:rPr>
              <a:t>》</a:t>
            </a:r>
          </a:p>
          <a:p>
            <a:pPr>
              <a:lnSpc>
                <a:spcPct val="200000"/>
              </a:lnSpc>
              <a:buFont typeface="Wingdings" panose="05000000000000000000" pitchFamily="2" charset="2"/>
              <a:buChar char="Ø"/>
            </a:pPr>
            <a:endParaRPr lang="en-US" altLang="zh-CN" b="0" dirty="0">
              <a:solidFill>
                <a:schemeClr val="tx2">
                  <a:lumMod val="60000"/>
                  <a:lumOff val="40000"/>
                </a:schemeClr>
              </a:solidFill>
            </a:endParaRPr>
          </a:p>
          <a:p>
            <a:pPr marL="0" indent="0">
              <a:buNone/>
            </a:pPr>
            <a:endParaRPr lang="zh-CN" altLang="en-US" dirty="0"/>
          </a:p>
        </p:txBody>
      </p:sp>
    </p:spTree>
    <p:extLst>
      <p:ext uri="{BB962C8B-B14F-4D97-AF65-F5344CB8AC3E}">
        <p14:creationId xmlns:p14="http://schemas.microsoft.com/office/powerpoint/2010/main" val="26822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endParaRPr lang="en-US" altLang="zh-CN" sz="1400" b="0" dirty="0">
              <a:solidFill>
                <a:schemeClr val="tx2">
                  <a:lumMod val="60000"/>
                  <a:lumOff val="40000"/>
                </a:schemeClr>
              </a:solidFill>
            </a:endParaRPr>
          </a:p>
          <a:p>
            <a:pPr marL="0" indent="0">
              <a:buNone/>
            </a:pPr>
            <a:r>
              <a:rPr lang="zh-CN" altLang="zh-CN" sz="1400" b="0" dirty="0">
                <a:solidFill>
                  <a:schemeClr val="tx2">
                    <a:lumMod val="60000"/>
                    <a:lumOff val="40000"/>
                  </a:schemeClr>
                </a:solidFill>
              </a:rPr>
              <a:t>员工有下列情形之一的，视为旷工：</a:t>
            </a:r>
          </a:p>
          <a:p>
            <a:pPr marL="0" indent="0">
              <a:buNone/>
            </a:pPr>
            <a:r>
              <a:rPr lang="en-US" altLang="zh-CN" sz="1400" b="0" dirty="0">
                <a:solidFill>
                  <a:schemeClr val="tx2">
                    <a:lumMod val="60000"/>
                    <a:lumOff val="40000"/>
                  </a:schemeClr>
                </a:solidFill>
              </a:rPr>
              <a:t>    (1) </a:t>
            </a:r>
            <a:r>
              <a:rPr lang="zh-CN" altLang="zh-CN" sz="1400" b="0" dirty="0">
                <a:solidFill>
                  <a:schemeClr val="tx2">
                    <a:lumMod val="60000"/>
                    <a:lumOff val="40000"/>
                  </a:schemeClr>
                </a:solidFill>
              </a:rPr>
              <a:t>对于考勤记录空缺项，未提交或补交《员工外出情况说明单》或《员工请假单》的（《员</a:t>
            </a:r>
          </a:p>
          <a:p>
            <a:pPr marL="0" indent="0">
              <a:buNone/>
            </a:pPr>
            <a:r>
              <a:rPr lang="en-US" altLang="zh-CN" sz="1400" b="0" dirty="0">
                <a:solidFill>
                  <a:schemeClr val="tx2">
                    <a:lumMod val="60000"/>
                    <a:lumOff val="40000"/>
                  </a:schemeClr>
                </a:solidFill>
              </a:rPr>
              <a:t>        </a:t>
            </a:r>
            <a:r>
              <a:rPr lang="zh-CN" altLang="zh-CN" sz="1400" b="0" dirty="0">
                <a:solidFill>
                  <a:schemeClr val="tx2">
                    <a:lumMod val="60000"/>
                    <a:lumOff val="40000"/>
                  </a:schemeClr>
                </a:solidFill>
              </a:rPr>
              <a:t>工外出情况说明单》或《员工请假单》必须经部门总经理（负责人）签字审批）；</a:t>
            </a:r>
          </a:p>
          <a:p>
            <a:pPr marL="0" indent="0">
              <a:buNone/>
            </a:pPr>
            <a:r>
              <a:rPr lang="en-US" altLang="zh-CN" sz="1400" b="0" dirty="0">
                <a:solidFill>
                  <a:schemeClr val="tx2">
                    <a:lumMod val="60000"/>
                    <a:lumOff val="40000"/>
                  </a:schemeClr>
                </a:solidFill>
              </a:rPr>
              <a:t>    (2) </a:t>
            </a:r>
            <a:r>
              <a:rPr lang="zh-CN" altLang="zh-CN" sz="1400" b="0" dirty="0">
                <a:solidFill>
                  <a:schemeClr val="tx2">
                    <a:lumMod val="60000"/>
                    <a:lumOff val="40000"/>
                  </a:schemeClr>
                </a:solidFill>
              </a:rPr>
              <a:t>未获批准擅自缺勤的；</a:t>
            </a:r>
          </a:p>
          <a:p>
            <a:pPr marL="0" indent="0">
              <a:buNone/>
            </a:pPr>
            <a:r>
              <a:rPr lang="en-US" altLang="zh-CN" sz="1400" b="0" dirty="0">
                <a:solidFill>
                  <a:schemeClr val="tx2">
                    <a:lumMod val="60000"/>
                    <a:lumOff val="40000"/>
                  </a:schemeClr>
                </a:solidFill>
              </a:rPr>
              <a:t>    (3) </a:t>
            </a:r>
            <a:r>
              <a:rPr lang="zh-CN" altLang="zh-CN" sz="1400" b="0" dirty="0">
                <a:solidFill>
                  <a:schemeClr val="tx2">
                    <a:lumMod val="60000"/>
                    <a:lumOff val="40000"/>
                  </a:schemeClr>
                </a:solidFill>
              </a:rPr>
              <a:t>未按请假流程请假的；</a:t>
            </a:r>
          </a:p>
          <a:p>
            <a:pPr marL="0" indent="0">
              <a:buNone/>
            </a:pPr>
            <a:r>
              <a:rPr lang="en-US" altLang="zh-CN" sz="1400" b="0" dirty="0">
                <a:solidFill>
                  <a:schemeClr val="tx2">
                    <a:lumMod val="60000"/>
                    <a:lumOff val="40000"/>
                  </a:schemeClr>
                </a:solidFill>
              </a:rPr>
              <a:t>    (4) </a:t>
            </a:r>
            <a:r>
              <a:rPr lang="zh-CN" altLang="zh-CN" sz="1400" b="0" dirty="0">
                <a:solidFill>
                  <a:schemeClr val="tx2">
                    <a:lumMod val="60000"/>
                    <a:lumOff val="40000"/>
                  </a:schemeClr>
                </a:solidFill>
              </a:rPr>
              <a:t>假期已满不办理续假手续或续假未获批准而擅自不上班的；</a:t>
            </a:r>
          </a:p>
          <a:p>
            <a:pPr marL="0" indent="0">
              <a:buNone/>
            </a:pPr>
            <a:r>
              <a:rPr lang="en-US" altLang="zh-CN" sz="1400" b="0" dirty="0">
                <a:solidFill>
                  <a:schemeClr val="tx2">
                    <a:lumMod val="60000"/>
                    <a:lumOff val="40000"/>
                  </a:schemeClr>
                </a:solidFill>
              </a:rPr>
              <a:t>    (5) </a:t>
            </a:r>
            <a:r>
              <a:rPr lang="zh-CN" altLang="zh-CN" sz="1400" b="0" dirty="0">
                <a:solidFill>
                  <a:schemeClr val="tx2">
                    <a:lumMod val="60000"/>
                    <a:lumOff val="40000"/>
                  </a:schemeClr>
                </a:solidFill>
              </a:rPr>
              <a:t>经查证，请假原因与事实不符、或者以不正当手段获得批准的；</a:t>
            </a:r>
          </a:p>
          <a:p>
            <a:pPr marL="0" indent="0">
              <a:buNone/>
            </a:pPr>
            <a:r>
              <a:rPr lang="en-US" altLang="zh-CN" sz="1400" b="0" dirty="0">
                <a:solidFill>
                  <a:schemeClr val="tx2">
                    <a:lumMod val="60000"/>
                    <a:lumOff val="40000"/>
                  </a:schemeClr>
                </a:solidFill>
              </a:rPr>
              <a:t>    (6) </a:t>
            </a:r>
            <a:r>
              <a:rPr lang="zh-CN" altLang="zh-CN" sz="1400" b="0" dirty="0">
                <a:solidFill>
                  <a:schemeClr val="tx2">
                    <a:lumMod val="60000"/>
                    <a:lumOff val="40000"/>
                  </a:schemeClr>
                </a:solidFill>
              </a:rPr>
              <a:t>不服从公司调动，擅自不到新岗位工作的；</a:t>
            </a:r>
          </a:p>
          <a:p>
            <a:pPr marL="0" indent="0">
              <a:buNone/>
            </a:pPr>
            <a:r>
              <a:rPr lang="en-US" altLang="zh-CN" sz="1400" b="0" dirty="0">
                <a:solidFill>
                  <a:schemeClr val="tx2">
                    <a:lumMod val="60000"/>
                    <a:lumOff val="40000"/>
                  </a:schemeClr>
                </a:solidFill>
              </a:rPr>
              <a:t>    (7) </a:t>
            </a:r>
            <a:r>
              <a:rPr lang="zh-CN" altLang="zh-CN" sz="1400" b="0" dirty="0">
                <a:solidFill>
                  <a:schemeClr val="tx2">
                    <a:lumMod val="60000"/>
                    <a:lumOff val="40000"/>
                  </a:schemeClr>
                </a:solidFill>
              </a:rPr>
              <a:t>上班时间未经批准，或不明去向，擅自离岗的；</a:t>
            </a:r>
          </a:p>
          <a:p>
            <a:pPr marL="0" indent="0">
              <a:buNone/>
            </a:pPr>
            <a:r>
              <a:rPr lang="en-US" altLang="zh-CN" sz="1400" b="0" dirty="0">
                <a:solidFill>
                  <a:schemeClr val="tx2">
                    <a:lumMod val="60000"/>
                    <a:lumOff val="40000"/>
                  </a:schemeClr>
                </a:solidFill>
              </a:rPr>
              <a:t>    (8) </a:t>
            </a:r>
            <a:r>
              <a:rPr lang="zh-CN" altLang="zh-CN" sz="1400" b="0" dirty="0">
                <a:solidFill>
                  <a:schemeClr val="tx2">
                    <a:lumMod val="60000"/>
                    <a:lumOff val="40000"/>
                  </a:schemeClr>
                </a:solidFill>
              </a:rPr>
              <a:t>其他旷工行为。</a:t>
            </a:r>
            <a:endParaRPr lang="zh-CN" altLang="en-US" sz="1400" b="0" dirty="0">
              <a:solidFill>
                <a:schemeClr val="tx2">
                  <a:lumMod val="60000"/>
                  <a:lumOff val="40000"/>
                </a:schemeClr>
              </a:solidFill>
            </a:endParaRPr>
          </a:p>
        </p:txBody>
      </p:sp>
    </p:spTree>
    <p:extLst>
      <p:ext uri="{BB962C8B-B14F-4D97-AF65-F5344CB8AC3E}">
        <p14:creationId xmlns:p14="http://schemas.microsoft.com/office/powerpoint/2010/main" val="414078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700808"/>
            <a:ext cx="7643192" cy="4525963"/>
          </a:xfrm>
        </p:spPr>
        <p:txBody>
          <a:bodyPr/>
          <a:lstStyle/>
          <a:p>
            <a:pPr marL="0" indent="0">
              <a:buNone/>
            </a:pPr>
            <a:endParaRPr lang="en-US" altLang="zh-CN" sz="1400" b="0" dirty="0">
              <a:solidFill>
                <a:schemeClr val="tx2">
                  <a:lumMod val="60000"/>
                  <a:lumOff val="40000"/>
                </a:schemeClr>
              </a:solidFill>
            </a:endParaRPr>
          </a:p>
          <a:p>
            <a:pPr>
              <a:lnSpc>
                <a:spcPct val="200000"/>
              </a:lnSpc>
              <a:buFont typeface="Wingdings" panose="05000000000000000000" pitchFamily="2" charset="2"/>
              <a:buChar char="Ø"/>
            </a:pPr>
            <a:r>
              <a:rPr lang="zh-CN" altLang="zh-CN" b="0" dirty="0">
                <a:solidFill>
                  <a:schemeClr val="tx2">
                    <a:lumMod val="60000"/>
                    <a:lumOff val="40000"/>
                  </a:schemeClr>
                </a:solidFill>
              </a:rPr>
              <a:t>旷工</a:t>
            </a:r>
            <a:r>
              <a:rPr lang="en-US" altLang="zh-CN" b="0" dirty="0">
                <a:solidFill>
                  <a:schemeClr val="tx2">
                    <a:lumMod val="60000"/>
                    <a:lumOff val="40000"/>
                  </a:schemeClr>
                </a:solidFill>
              </a:rPr>
              <a:t>1</a:t>
            </a:r>
            <a:r>
              <a:rPr lang="zh-CN" altLang="zh-CN" b="0" dirty="0">
                <a:solidFill>
                  <a:schemeClr val="tx2">
                    <a:lumMod val="60000"/>
                    <a:lumOff val="40000"/>
                  </a:schemeClr>
                </a:solidFill>
              </a:rPr>
              <a:t>天及不足</a:t>
            </a:r>
            <a:r>
              <a:rPr lang="en-US" altLang="zh-CN" b="0" dirty="0">
                <a:solidFill>
                  <a:schemeClr val="tx2">
                    <a:lumMod val="60000"/>
                    <a:lumOff val="40000"/>
                  </a:schemeClr>
                </a:solidFill>
              </a:rPr>
              <a:t>1</a:t>
            </a:r>
            <a:r>
              <a:rPr lang="zh-CN" altLang="zh-CN" b="0" dirty="0">
                <a:solidFill>
                  <a:schemeClr val="tx2">
                    <a:lumMod val="60000"/>
                    <a:lumOff val="40000"/>
                  </a:schemeClr>
                </a:solidFill>
              </a:rPr>
              <a:t>天的，扣除日工资及旷工当月半个月奖金，口头警告。</a:t>
            </a:r>
          </a:p>
          <a:p>
            <a:pPr>
              <a:lnSpc>
                <a:spcPct val="200000"/>
              </a:lnSpc>
              <a:buFont typeface="Wingdings" panose="05000000000000000000" pitchFamily="2" charset="2"/>
              <a:buChar char="Ø"/>
            </a:pPr>
            <a:r>
              <a:rPr lang="zh-CN" altLang="zh-CN" b="0" dirty="0">
                <a:solidFill>
                  <a:schemeClr val="tx2">
                    <a:lumMod val="60000"/>
                    <a:lumOff val="40000"/>
                  </a:schemeClr>
                </a:solidFill>
              </a:rPr>
              <a:t>连续或一年内累计旷工</a:t>
            </a:r>
            <a:r>
              <a:rPr lang="en-US" altLang="zh-CN" b="0" dirty="0">
                <a:solidFill>
                  <a:schemeClr val="tx2">
                    <a:lumMod val="60000"/>
                    <a:lumOff val="40000"/>
                  </a:schemeClr>
                </a:solidFill>
              </a:rPr>
              <a:t>1</a:t>
            </a:r>
            <a:r>
              <a:rPr lang="zh-CN" altLang="zh-CN" b="0" dirty="0">
                <a:solidFill>
                  <a:schemeClr val="tx2">
                    <a:lumMod val="60000"/>
                    <a:lumOff val="40000"/>
                  </a:schemeClr>
                </a:solidFill>
              </a:rPr>
              <a:t>天以上、不足</a:t>
            </a:r>
            <a:r>
              <a:rPr lang="en-US" altLang="zh-CN" b="0" dirty="0">
                <a:solidFill>
                  <a:schemeClr val="tx2">
                    <a:lumMod val="60000"/>
                    <a:lumOff val="40000"/>
                  </a:schemeClr>
                </a:solidFill>
              </a:rPr>
              <a:t>3</a:t>
            </a:r>
            <a:r>
              <a:rPr lang="zh-CN" altLang="zh-CN" b="0" dirty="0">
                <a:solidFill>
                  <a:schemeClr val="tx2">
                    <a:lumMod val="60000"/>
                    <a:lumOff val="40000"/>
                  </a:schemeClr>
                </a:solidFill>
              </a:rPr>
              <a:t>天的，扣除日工资及旷工当月全额奖金</a:t>
            </a:r>
            <a:r>
              <a:rPr lang="en-US" altLang="zh-CN" b="0" dirty="0">
                <a:solidFill>
                  <a:schemeClr val="tx2">
                    <a:lumMod val="60000"/>
                    <a:lumOff val="40000"/>
                  </a:schemeClr>
                </a:solidFill>
              </a:rPr>
              <a:t>,</a:t>
            </a:r>
            <a:r>
              <a:rPr lang="zh-CN" altLang="zh-CN" b="0" dirty="0">
                <a:solidFill>
                  <a:schemeClr val="tx2">
                    <a:lumMod val="60000"/>
                    <a:lumOff val="40000"/>
                  </a:schemeClr>
                </a:solidFill>
              </a:rPr>
              <a:t>通报批评。</a:t>
            </a:r>
          </a:p>
          <a:p>
            <a:pPr>
              <a:lnSpc>
                <a:spcPct val="200000"/>
              </a:lnSpc>
              <a:buFont typeface="Wingdings" panose="05000000000000000000" pitchFamily="2" charset="2"/>
              <a:buChar char="Ø"/>
            </a:pPr>
            <a:r>
              <a:rPr lang="zh-CN" altLang="zh-CN" b="0" dirty="0">
                <a:solidFill>
                  <a:schemeClr val="tx2">
                    <a:lumMod val="60000"/>
                    <a:lumOff val="40000"/>
                  </a:schemeClr>
                </a:solidFill>
              </a:rPr>
              <a:t>连续旷工</a:t>
            </a:r>
            <a:r>
              <a:rPr lang="en-US" altLang="zh-CN" b="0" dirty="0">
                <a:solidFill>
                  <a:schemeClr val="tx2">
                    <a:lumMod val="60000"/>
                    <a:lumOff val="40000"/>
                  </a:schemeClr>
                </a:solidFill>
              </a:rPr>
              <a:t>3</a:t>
            </a:r>
            <a:r>
              <a:rPr lang="zh-CN" altLang="zh-CN" b="0" dirty="0">
                <a:solidFill>
                  <a:schemeClr val="tx2">
                    <a:lumMod val="60000"/>
                    <a:lumOff val="40000"/>
                  </a:schemeClr>
                </a:solidFill>
              </a:rPr>
              <a:t>天及以上，或一年内累计旷工</a:t>
            </a:r>
            <a:r>
              <a:rPr lang="en-US" altLang="zh-CN" b="0" dirty="0">
                <a:solidFill>
                  <a:schemeClr val="tx2">
                    <a:lumMod val="60000"/>
                    <a:lumOff val="40000"/>
                  </a:schemeClr>
                </a:solidFill>
              </a:rPr>
              <a:t>3</a:t>
            </a:r>
            <a:r>
              <a:rPr lang="zh-CN" altLang="zh-CN" b="0" dirty="0">
                <a:solidFill>
                  <a:schemeClr val="tx2">
                    <a:lumMod val="60000"/>
                    <a:lumOff val="40000"/>
                  </a:schemeClr>
                </a:solidFill>
              </a:rPr>
              <a:t>天及以上的，除扣除日工资及旷工当月全额奖金外，公司按严重违纪处理，有权按《中华人民共和国劳动合同法》第三十九条第二项规定与员工解除劳动合同。</a:t>
            </a:r>
          </a:p>
          <a:p>
            <a:endParaRPr lang="zh-CN" altLang="en-US" dirty="0"/>
          </a:p>
        </p:txBody>
      </p:sp>
    </p:spTree>
    <p:extLst>
      <p:ext uri="{BB962C8B-B14F-4D97-AF65-F5344CB8AC3E}">
        <p14:creationId xmlns:p14="http://schemas.microsoft.com/office/powerpoint/2010/main" val="337855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各类带薪假期</a:t>
            </a:r>
            <a:br>
              <a:rPr lang="en-US" altLang="zh-CN" dirty="0"/>
            </a:br>
            <a:endParaRPr lang="zh-CN" altLang="en-US" dirty="0"/>
          </a:p>
        </p:txBody>
      </p:sp>
      <p:sp>
        <p:nvSpPr>
          <p:cNvPr id="3" name="内容占位符 2"/>
          <p:cNvSpPr>
            <a:spLocks noGrp="1"/>
          </p:cNvSpPr>
          <p:nvPr>
            <p:ph idx="1"/>
          </p:nvPr>
        </p:nvSpPr>
        <p:spPr>
          <a:xfrm>
            <a:off x="1259632" y="1916832"/>
            <a:ext cx="6552728" cy="3816425"/>
          </a:xfrm>
        </p:spPr>
        <p:txBody>
          <a:bodyPr/>
          <a:lstStyle/>
          <a:p>
            <a:pPr>
              <a:buFont typeface="Wingdings" panose="05000000000000000000" pitchFamily="2" charset="2"/>
              <a:buChar char="ü"/>
            </a:pPr>
            <a:r>
              <a:rPr lang="zh-CN" altLang="en-US" dirty="0">
                <a:solidFill>
                  <a:schemeClr val="accent5"/>
                </a:solidFill>
              </a:rPr>
              <a:t>法定节假日</a:t>
            </a:r>
            <a:endParaRPr lang="en-US" altLang="zh-CN" dirty="0">
              <a:solidFill>
                <a:schemeClr val="accent5"/>
              </a:solidFill>
            </a:endParaRPr>
          </a:p>
          <a:p>
            <a:pPr>
              <a:buFont typeface="Wingdings" panose="05000000000000000000" pitchFamily="2" charset="2"/>
              <a:buChar char="ü"/>
            </a:pPr>
            <a:r>
              <a:rPr lang="zh-CN" altLang="en-US" dirty="0">
                <a:solidFill>
                  <a:schemeClr val="accent5"/>
                </a:solidFill>
              </a:rPr>
              <a:t>产假</a:t>
            </a:r>
            <a:endParaRPr lang="en-US" altLang="zh-CN" dirty="0">
              <a:solidFill>
                <a:schemeClr val="accent5"/>
              </a:solidFill>
            </a:endParaRPr>
          </a:p>
          <a:p>
            <a:pPr>
              <a:buFont typeface="Wingdings" panose="05000000000000000000" pitchFamily="2" charset="2"/>
              <a:buChar char="ü"/>
            </a:pPr>
            <a:r>
              <a:rPr lang="zh-CN" altLang="en-US" dirty="0">
                <a:solidFill>
                  <a:schemeClr val="accent5"/>
                </a:solidFill>
              </a:rPr>
              <a:t>节育假</a:t>
            </a:r>
            <a:endParaRPr lang="en-US" altLang="zh-CN" dirty="0">
              <a:solidFill>
                <a:schemeClr val="accent5"/>
              </a:solidFill>
            </a:endParaRPr>
          </a:p>
          <a:p>
            <a:pPr>
              <a:buFont typeface="Wingdings" panose="05000000000000000000" pitchFamily="2" charset="2"/>
              <a:buChar char="ü"/>
            </a:pPr>
            <a:r>
              <a:rPr lang="zh-CN" altLang="en-US" dirty="0">
                <a:solidFill>
                  <a:schemeClr val="accent5"/>
                </a:solidFill>
              </a:rPr>
              <a:t>婚假</a:t>
            </a:r>
            <a:endParaRPr lang="en-US" altLang="zh-CN" dirty="0">
              <a:solidFill>
                <a:schemeClr val="accent5"/>
              </a:solidFill>
            </a:endParaRPr>
          </a:p>
          <a:p>
            <a:pPr>
              <a:buFont typeface="Wingdings" panose="05000000000000000000" pitchFamily="2" charset="2"/>
              <a:buChar char="ü"/>
            </a:pPr>
            <a:r>
              <a:rPr lang="zh-CN" altLang="en-US" dirty="0">
                <a:solidFill>
                  <a:schemeClr val="accent5"/>
                </a:solidFill>
              </a:rPr>
              <a:t>丧假</a:t>
            </a:r>
            <a:endParaRPr lang="en-US" altLang="zh-CN" dirty="0">
              <a:solidFill>
                <a:schemeClr val="accent5"/>
              </a:solidFill>
            </a:endParaRPr>
          </a:p>
          <a:p>
            <a:pPr>
              <a:buFont typeface="Wingdings" panose="05000000000000000000" pitchFamily="2" charset="2"/>
              <a:buChar char="ü"/>
            </a:pPr>
            <a:r>
              <a:rPr lang="zh-CN" altLang="en-US" dirty="0">
                <a:solidFill>
                  <a:schemeClr val="accent5"/>
                </a:solidFill>
              </a:rPr>
              <a:t>带薪年休假</a:t>
            </a:r>
            <a:endParaRPr lang="en-US" altLang="zh-CN" dirty="0">
              <a:solidFill>
                <a:schemeClr val="accent5"/>
              </a:solidFill>
            </a:endParaRPr>
          </a:p>
          <a:p>
            <a:pPr marL="0" indent="0">
              <a:buNone/>
            </a:pPr>
            <a:endParaRPr lang="en-US" altLang="zh-CN" dirty="0">
              <a:solidFill>
                <a:schemeClr val="accent5"/>
              </a:solidFill>
            </a:endParaRPr>
          </a:p>
          <a:p>
            <a:pPr>
              <a:buFont typeface="Wingdings" panose="05000000000000000000" pitchFamily="2" charset="2"/>
              <a:buChar char="Ø"/>
            </a:pPr>
            <a:r>
              <a:rPr lang="zh-CN" altLang="zh-CN" sz="1400" b="0" dirty="0">
                <a:solidFill>
                  <a:srgbClr val="C00000"/>
                </a:solidFill>
              </a:rPr>
              <a:t>员工在试用（实习）期内不享受产假、护理假、节育假、婚假</a:t>
            </a:r>
            <a:r>
              <a:rPr lang="zh-CN" altLang="en-US" sz="1400" b="0" dirty="0">
                <a:solidFill>
                  <a:srgbClr val="C00000"/>
                </a:solidFill>
              </a:rPr>
              <a:t>、</a:t>
            </a:r>
            <a:r>
              <a:rPr lang="zh-CN" altLang="zh-CN" sz="1400" b="0" dirty="0">
                <a:solidFill>
                  <a:srgbClr val="C00000"/>
                </a:solidFill>
              </a:rPr>
              <a:t>医疗期假</a:t>
            </a:r>
            <a:r>
              <a:rPr lang="zh-CN" altLang="en-US" sz="1400" b="0" dirty="0">
                <a:solidFill>
                  <a:srgbClr val="C00000"/>
                </a:solidFill>
              </a:rPr>
              <a:t>及</a:t>
            </a:r>
            <a:r>
              <a:rPr lang="zh-CN" altLang="zh-CN" sz="1400" b="0" dirty="0">
                <a:solidFill>
                  <a:srgbClr val="C00000"/>
                </a:solidFill>
              </a:rPr>
              <a:t>带薪年假。</a:t>
            </a:r>
          </a:p>
          <a:p>
            <a:pPr marL="0" indent="0">
              <a:buNone/>
            </a:pPr>
            <a:endParaRPr lang="en-US" altLang="zh-CN" dirty="0">
              <a:solidFill>
                <a:schemeClr val="accent5"/>
              </a:solidFill>
            </a:endParaRPr>
          </a:p>
          <a:p>
            <a:endParaRPr lang="zh-CN" altLang="en-US" sz="1400" b="0" dirty="0">
              <a:solidFill>
                <a:srgbClr val="C0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912" y="1484784"/>
            <a:ext cx="4122005" cy="3205043"/>
          </a:xfrm>
          <a:prstGeom prst="rect">
            <a:avLst/>
          </a:prstGeom>
        </p:spPr>
      </p:pic>
    </p:spTree>
    <p:extLst>
      <p:ext uri="{BB962C8B-B14F-4D97-AF65-F5344CB8AC3E}">
        <p14:creationId xmlns:p14="http://schemas.microsoft.com/office/powerpoint/2010/main" val="7806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dirty="0">
                <a:solidFill>
                  <a:schemeClr val="accent5"/>
                </a:solidFill>
              </a:rPr>
              <a:t>产假：</a:t>
            </a:r>
            <a:endParaRPr lang="en-US" altLang="zh-CN" dirty="0">
              <a:solidFill>
                <a:schemeClr val="accent5"/>
              </a:solidFill>
            </a:endParaRPr>
          </a:p>
          <a:p>
            <a:pPr marL="0" indent="0">
              <a:lnSpc>
                <a:spcPct val="200000"/>
              </a:lnSpc>
              <a:buNone/>
            </a:pPr>
            <a:r>
              <a:rPr lang="en-US" altLang="zh-CN" sz="1400" b="0" dirty="0">
                <a:solidFill>
                  <a:schemeClr val="accent5"/>
                </a:solidFill>
              </a:rPr>
              <a:t>     1</a:t>
            </a:r>
            <a:r>
              <a:rPr lang="zh-CN" altLang="zh-CN" sz="1400" b="0" dirty="0">
                <a:solidFill>
                  <a:schemeClr val="accent5"/>
                </a:solidFill>
              </a:rPr>
              <a:t>、产假时间按自然天数计算</a:t>
            </a:r>
          </a:p>
          <a:p>
            <a:pPr marL="0" indent="0">
              <a:lnSpc>
                <a:spcPct val="200000"/>
              </a:lnSpc>
              <a:buNone/>
            </a:pPr>
            <a:r>
              <a:rPr lang="en-US" altLang="zh-CN" sz="1400" b="0" dirty="0">
                <a:solidFill>
                  <a:schemeClr val="accent5"/>
                </a:solidFill>
              </a:rPr>
              <a:t>     2</a:t>
            </a:r>
            <a:r>
              <a:rPr lang="zh-CN" altLang="zh-CN" sz="1400" b="0" dirty="0">
                <a:solidFill>
                  <a:schemeClr val="accent5"/>
                </a:solidFill>
              </a:rPr>
              <a:t>、女员工怀孕流产的，根据医疗机构出具的证明，给予一定时间的产假，其中：</a:t>
            </a:r>
          </a:p>
          <a:p>
            <a:pPr marL="0" indent="0">
              <a:lnSpc>
                <a:spcPct val="200000"/>
              </a:lnSpc>
              <a:buNone/>
            </a:pPr>
            <a:r>
              <a:rPr lang="en-US" altLang="zh-CN" sz="1400" b="0" dirty="0">
                <a:solidFill>
                  <a:schemeClr val="accent5"/>
                </a:solidFill>
              </a:rPr>
              <a:t>       </a:t>
            </a:r>
            <a:r>
              <a:rPr lang="zh-CN" altLang="zh-CN" sz="1400" b="0" dirty="0">
                <a:solidFill>
                  <a:schemeClr val="accent5"/>
                </a:solidFill>
              </a:rPr>
              <a:t>（</a:t>
            </a:r>
            <a:r>
              <a:rPr lang="en-US" altLang="zh-CN" sz="1400" b="0" dirty="0">
                <a:solidFill>
                  <a:schemeClr val="accent5"/>
                </a:solidFill>
              </a:rPr>
              <a:t>1</a:t>
            </a:r>
            <a:r>
              <a:rPr lang="zh-CN" altLang="zh-CN" sz="1400" b="0" dirty="0">
                <a:solidFill>
                  <a:schemeClr val="accent5"/>
                </a:solidFill>
              </a:rPr>
              <a:t>）女员工妊娠不满</a:t>
            </a:r>
            <a:r>
              <a:rPr lang="en-US" altLang="zh-CN" sz="1400" b="0" dirty="0">
                <a:solidFill>
                  <a:schemeClr val="accent5"/>
                </a:solidFill>
              </a:rPr>
              <a:t>16</a:t>
            </a:r>
            <a:r>
              <a:rPr lang="zh-CN" altLang="zh-CN" sz="1400" b="0" dirty="0">
                <a:solidFill>
                  <a:schemeClr val="accent5"/>
                </a:solidFill>
              </a:rPr>
              <a:t>周（含）流产的，产假为</a:t>
            </a:r>
            <a:r>
              <a:rPr lang="en-US" altLang="zh-CN" sz="1400" b="0" dirty="0">
                <a:solidFill>
                  <a:schemeClr val="accent5"/>
                </a:solidFill>
              </a:rPr>
              <a:t>15</a:t>
            </a:r>
            <a:r>
              <a:rPr lang="zh-CN" altLang="zh-CN" sz="1400" b="0" dirty="0">
                <a:solidFill>
                  <a:schemeClr val="accent5"/>
                </a:solidFill>
              </a:rPr>
              <a:t>天</a:t>
            </a:r>
          </a:p>
          <a:p>
            <a:pPr marL="0" indent="0">
              <a:lnSpc>
                <a:spcPct val="200000"/>
              </a:lnSpc>
              <a:buNone/>
            </a:pPr>
            <a:r>
              <a:rPr lang="en-US" altLang="zh-CN" sz="1400" b="0" dirty="0">
                <a:solidFill>
                  <a:schemeClr val="accent5"/>
                </a:solidFill>
              </a:rPr>
              <a:t>       </a:t>
            </a:r>
            <a:r>
              <a:rPr lang="zh-CN" altLang="zh-CN" sz="1400" b="0" dirty="0">
                <a:solidFill>
                  <a:schemeClr val="accent5"/>
                </a:solidFill>
              </a:rPr>
              <a:t>（</a:t>
            </a:r>
            <a:r>
              <a:rPr lang="en-US" altLang="zh-CN" sz="1400" b="0" dirty="0">
                <a:solidFill>
                  <a:schemeClr val="accent5"/>
                </a:solidFill>
              </a:rPr>
              <a:t>2</a:t>
            </a:r>
            <a:r>
              <a:rPr lang="zh-CN" altLang="zh-CN" sz="1400" b="0" dirty="0">
                <a:solidFill>
                  <a:schemeClr val="accent5"/>
                </a:solidFill>
              </a:rPr>
              <a:t>）女员工妊娠</a:t>
            </a:r>
            <a:r>
              <a:rPr lang="en-US" altLang="zh-CN" sz="1400" b="0" dirty="0">
                <a:solidFill>
                  <a:schemeClr val="accent5"/>
                </a:solidFill>
              </a:rPr>
              <a:t>16</a:t>
            </a:r>
            <a:r>
              <a:rPr lang="zh-CN" altLang="zh-CN" sz="1400" b="0" dirty="0">
                <a:solidFill>
                  <a:schemeClr val="accent5"/>
                </a:solidFill>
              </a:rPr>
              <a:t>周以上流产的，产假为</a:t>
            </a:r>
            <a:r>
              <a:rPr lang="en-US" altLang="zh-CN" sz="1400" b="0" dirty="0">
                <a:solidFill>
                  <a:schemeClr val="accent5"/>
                </a:solidFill>
              </a:rPr>
              <a:t>42</a:t>
            </a:r>
            <a:r>
              <a:rPr lang="zh-CN" altLang="zh-CN" sz="1400" b="0" dirty="0">
                <a:solidFill>
                  <a:schemeClr val="accent5"/>
                </a:solidFill>
              </a:rPr>
              <a:t>天</a:t>
            </a:r>
          </a:p>
          <a:p>
            <a:pPr marL="0" indent="0">
              <a:lnSpc>
                <a:spcPct val="200000"/>
              </a:lnSpc>
              <a:buNone/>
            </a:pPr>
            <a:r>
              <a:rPr lang="en-US" altLang="zh-CN" sz="1400" b="0" dirty="0">
                <a:solidFill>
                  <a:schemeClr val="accent5"/>
                </a:solidFill>
              </a:rPr>
              <a:t>     3</a:t>
            </a:r>
            <a:r>
              <a:rPr lang="zh-CN" altLang="zh-CN" sz="1400" b="0" dirty="0">
                <a:solidFill>
                  <a:schemeClr val="accent5"/>
                </a:solidFill>
              </a:rPr>
              <a:t>、女员工正常分娩的，产假为</a:t>
            </a:r>
            <a:r>
              <a:rPr lang="en-US" altLang="zh-CN" sz="1400" dirty="0">
                <a:solidFill>
                  <a:schemeClr val="accent5">
                    <a:lumMod val="75000"/>
                  </a:schemeClr>
                </a:solidFill>
              </a:rPr>
              <a:t>98</a:t>
            </a:r>
            <a:r>
              <a:rPr lang="zh-CN" altLang="zh-CN" sz="1400" b="0" dirty="0">
                <a:solidFill>
                  <a:schemeClr val="accent5"/>
                </a:solidFill>
              </a:rPr>
              <a:t>天，其中产前休假</a:t>
            </a:r>
            <a:r>
              <a:rPr lang="en-US" altLang="zh-CN" sz="1400" b="0" dirty="0">
                <a:solidFill>
                  <a:schemeClr val="accent5"/>
                </a:solidFill>
              </a:rPr>
              <a:t>15</a:t>
            </a:r>
            <a:r>
              <a:rPr lang="zh-CN" altLang="zh-CN" sz="1400" b="0" dirty="0">
                <a:solidFill>
                  <a:schemeClr val="accent5"/>
                </a:solidFill>
              </a:rPr>
              <a:t>天（即预产期前</a:t>
            </a:r>
            <a:r>
              <a:rPr lang="en-US" altLang="zh-CN" sz="1400" b="0" dirty="0">
                <a:solidFill>
                  <a:schemeClr val="accent5"/>
                </a:solidFill>
              </a:rPr>
              <a:t>15</a:t>
            </a:r>
            <a:r>
              <a:rPr lang="zh-CN" altLang="zh-CN" sz="1400" b="0" dirty="0">
                <a:solidFill>
                  <a:schemeClr val="accent5"/>
                </a:solidFill>
              </a:rPr>
              <a:t>天）、产后假</a:t>
            </a:r>
            <a:r>
              <a:rPr lang="en-US" altLang="zh-CN" sz="1400" b="0" dirty="0">
                <a:solidFill>
                  <a:schemeClr val="accent5"/>
                </a:solidFill>
              </a:rPr>
              <a:t>83</a:t>
            </a:r>
            <a:r>
              <a:rPr lang="zh-CN" altLang="zh-CN" sz="1400" b="0" dirty="0">
                <a:solidFill>
                  <a:schemeClr val="accent5"/>
                </a:solidFill>
              </a:rPr>
              <a:t>天</a:t>
            </a:r>
          </a:p>
          <a:p>
            <a:pPr marL="0" indent="0">
              <a:lnSpc>
                <a:spcPct val="200000"/>
              </a:lnSpc>
              <a:buNone/>
            </a:pPr>
            <a:r>
              <a:rPr lang="en-US" altLang="zh-CN" sz="1400" b="0" dirty="0">
                <a:solidFill>
                  <a:schemeClr val="accent5"/>
                </a:solidFill>
              </a:rPr>
              <a:t>     4</a:t>
            </a:r>
            <a:r>
              <a:rPr lang="zh-CN" altLang="zh-CN" sz="1400" b="0" dirty="0">
                <a:solidFill>
                  <a:schemeClr val="accent5"/>
                </a:solidFill>
              </a:rPr>
              <a:t>、女员工难产的，增加产假</a:t>
            </a:r>
            <a:r>
              <a:rPr lang="en-US" altLang="zh-CN" sz="1400" dirty="0">
                <a:solidFill>
                  <a:schemeClr val="accent5">
                    <a:lumMod val="75000"/>
                  </a:schemeClr>
                </a:solidFill>
              </a:rPr>
              <a:t>15</a:t>
            </a:r>
            <a:r>
              <a:rPr lang="zh-CN" altLang="zh-CN" sz="1400" b="0" dirty="0">
                <a:solidFill>
                  <a:schemeClr val="accent5"/>
                </a:solidFill>
              </a:rPr>
              <a:t>天。难产，是指女员工生育时采用产钳助产、胎吸、剖宫生育的</a:t>
            </a:r>
          </a:p>
          <a:p>
            <a:pPr marL="0" indent="0">
              <a:lnSpc>
                <a:spcPct val="200000"/>
              </a:lnSpc>
              <a:buNone/>
            </a:pPr>
            <a:r>
              <a:rPr lang="en-US" altLang="zh-CN" sz="1400" b="0" dirty="0">
                <a:solidFill>
                  <a:schemeClr val="accent5"/>
                </a:solidFill>
              </a:rPr>
              <a:t>     5</a:t>
            </a:r>
            <a:r>
              <a:rPr lang="zh-CN" altLang="zh-CN" sz="1400" b="0" dirty="0">
                <a:solidFill>
                  <a:schemeClr val="accent5"/>
                </a:solidFill>
              </a:rPr>
              <a:t>、多胞胎生育的，每多生育一个婴儿，增加产假</a:t>
            </a:r>
            <a:r>
              <a:rPr lang="en-US" altLang="zh-CN" sz="1400" b="0" dirty="0">
                <a:solidFill>
                  <a:schemeClr val="accent5"/>
                </a:solidFill>
              </a:rPr>
              <a:t>15</a:t>
            </a:r>
            <a:r>
              <a:rPr lang="zh-CN" altLang="zh-CN" sz="1400" b="0" dirty="0">
                <a:solidFill>
                  <a:schemeClr val="accent5"/>
                </a:solidFill>
              </a:rPr>
              <a:t>天</a:t>
            </a:r>
          </a:p>
          <a:p>
            <a:pPr marL="0" indent="0">
              <a:lnSpc>
                <a:spcPct val="200000"/>
              </a:lnSpc>
              <a:buNone/>
            </a:pPr>
            <a:r>
              <a:rPr lang="en-US" altLang="zh-CN" sz="1400" b="0" dirty="0">
                <a:solidFill>
                  <a:schemeClr val="accent5"/>
                </a:solidFill>
              </a:rPr>
              <a:t>     6</a:t>
            </a:r>
            <a:r>
              <a:rPr lang="zh-CN" altLang="zh-CN" sz="1400" b="0" dirty="0">
                <a:solidFill>
                  <a:schemeClr val="accent5"/>
                </a:solidFill>
              </a:rPr>
              <a:t>、女员工除享受国家规定的产假</a:t>
            </a:r>
            <a:r>
              <a:rPr lang="en-US" altLang="zh-CN" sz="1400" b="0" dirty="0">
                <a:solidFill>
                  <a:schemeClr val="accent5"/>
                </a:solidFill>
              </a:rPr>
              <a:t>98</a:t>
            </a:r>
            <a:r>
              <a:rPr lang="zh-CN" altLang="zh-CN" sz="1400" b="0" dirty="0">
                <a:solidFill>
                  <a:schemeClr val="accent5"/>
                </a:solidFill>
              </a:rPr>
              <a:t>天外，享受生育奖励假</a:t>
            </a:r>
            <a:r>
              <a:rPr lang="en-US" altLang="zh-CN" sz="1400" dirty="0">
                <a:solidFill>
                  <a:schemeClr val="accent5">
                    <a:lumMod val="75000"/>
                  </a:schemeClr>
                </a:solidFill>
              </a:rPr>
              <a:t>30</a:t>
            </a:r>
            <a:r>
              <a:rPr lang="zh-CN" altLang="zh-CN" sz="1400" b="0" dirty="0">
                <a:solidFill>
                  <a:schemeClr val="accent5"/>
                </a:solidFill>
              </a:rPr>
              <a:t>天</a:t>
            </a:r>
          </a:p>
        </p:txBody>
      </p:sp>
    </p:spTree>
    <p:extLst>
      <p:ext uri="{BB962C8B-B14F-4D97-AF65-F5344CB8AC3E}">
        <p14:creationId xmlns:p14="http://schemas.microsoft.com/office/powerpoint/2010/main" val="86320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700808"/>
            <a:ext cx="7632848" cy="4680520"/>
          </a:xfrm>
        </p:spPr>
        <p:txBody>
          <a:bodyPr>
            <a:normAutofit fontScale="92500"/>
          </a:bodyPr>
          <a:lstStyle/>
          <a:p>
            <a:pPr marL="0" indent="0">
              <a:lnSpc>
                <a:spcPct val="200000"/>
              </a:lnSpc>
              <a:buNone/>
            </a:pPr>
            <a:r>
              <a:rPr lang="en-US" altLang="zh-CN" sz="1400" b="0" dirty="0">
                <a:solidFill>
                  <a:schemeClr val="accent5"/>
                </a:solidFill>
              </a:rPr>
              <a:t>    7</a:t>
            </a:r>
            <a:r>
              <a:rPr lang="zh-CN" altLang="zh-CN" sz="1400" b="0" dirty="0">
                <a:solidFill>
                  <a:schemeClr val="accent5"/>
                </a:solidFill>
              </a:rPr>
              <a:t>、女员工休产假，必须向部门或人力资源部提交子女</a:t>
            </a:r>
            <a:r>
              <a:rPr lang="zh-CN" altLang="zh-CN" sz="1400" dirty="0">
                <a:solidFill>
                  <a:schemeClr val="accent5"/>
                </a:solidFill>
              </a:rPr>
              <a:t>《出生证明》</a:t>
            </a:r>
            <a:r>
              <a:rPr lang="zh-CN" altLang="zh-CN" sz="1400" b="0" dirty="0">
                <a:solidFill>
                  <a:schemeClr val="accent5"/>
                </a:solidFill>
              </a:rPr>
              <a:t>，未提交《出生证明》的，按长病假处理。</a:t>
            </a:r>
          </a:p>
          <a:p>
            <a:pPr marL="0" indent="0">
              <a:lnSpc>
                <a:spcPct val="200000"/>
              </a:lnSpc>
              <a:buNone/>
            </a:pPr>
            <a:r>
              <a:rPr lang="en-US" altLang="zh-CN" sz="1400" b="0" dirty="0">
                <a:solidFill>
                  <a:schemeClr val="accent5"/>
                </a:solidFill>
              </a:rPr>
              <a:t>    8</a:t>
            </a:r>
            <a:r>
              <a:rPr lang="zh-CN" altLang="zh-CN" sz="1400" b="0" dirty="0">
                <a:solidFill>
                  <a:schemeClr val="accent5"/>
                </a:solidFill>
              </a:rPr>
              <a:t>、</a:t>
            </a:r>
            <a:r>
              <a:rPr lang="zh-CN" altLang="en-US" sz="1400" b="0" dirty="0">
                <a:solidFill>
                  <a:schemeClr val="accent5"/>
                </a:solidFill>
              </a:rPr>
              <a:t>北京</a:t>
            </a:r>
            <a:r>
              <a:rPr lang="zh-CN" altLang="zh-CN" sz="1400" b="0" dirty="0">
                <a:solidFill>
                  <a:schemeClr val="accent5"/>
                </a:solidFill>
              </a:rPr>
              <a:t>公司男员工，其配偶生产期间可以享受护理产假</a:t>
            </a:r>
            <a:r>
              <a:rPr lang="en-US" altLang="zh-CN" sz="1400" b="0" dirty="0">
                <a:solidFill>
                  <a:schemeClr val="accent5"/>
                </a:solidFill>
              </a:rPr>
              <a:t>15</a:t>
            </a:r>
            <a:r>
              <a:rPr lang="zh-CN" altLang="zh-CN" sz="1400" b="0" dirty="0">
                <a:solidFill>
                  <a:schemeClr val="accent5"/>
                </a:solidFill>
              </a:rPr>
              <a:t>天（含休息日、法定节假日）</a:t>
            </a:r>
            <a:r>
              <a:rPr lang="zh-CN" altLang="en-US" sz="1400" b="0" dirty="0">
                <a:solidFill>
                  <a:schemeClr val="accent5"/>
                </a:solidFill>
              </a:rPr>
              <a:t>；天津公司男员工，</a:t>
            </a:r>
            <a:r>
              <a:rPr lang="zh-CN" altLang="zh-CN" sz="1400" b="0" dirty="0">
                <a:solidFill>
                  <a:schemeClr val="accent5"/>
                </a:solidFill>
              </a:rPr>
              <a:t>其配偶生产期间可以享受护理产假</a:t>
            </a:r>
            <a:r>
              <a:rPr lang="en-US" altLang="zh-CN" sz="1400" b="0" dirty="0">
                <a:solidFill>
                  <a:schemeClr val="accent5"/>
                </a:solidFill>
              </a:rPr>
              <a:t>7</a:t>
            </a:r>
            <a:r>
              <a:rPr lang="zh-CN" altLang="zh-CN" sz="1400" b="0" dirty="0">
                <a:solidFill>
                  <a:schemeClr val="accent5"/>
                </a:solidFill>
              </a:rPr>
              <a:t>天（含休息日、法定节假日） 。</a:t>
            </a:r>
            <a:endParaRPr lang="en-US" altLang="zh-CN" sz="1400" b="0" dirty="0">
              <a:solidFill>
                <a:schemeClr val="accent5"/>
              </a:solidFill>
            </a:endParaRPr>
          </a:p>
          <a:p>
            <a:pPr marL="0" indent="0">
              <a:lnSpc>
                <a:spcPct val="200000"/>
              </a:lnSpc>
              <a:buNone/>
            </a:pPr>
            <a:r>
              <a:rPr lang="en-US" altLang="zh-CN" sz="1400" b="0" dirty="0">
                <a:solidFill>
                  <a:schemeClr val="accent5"/>
                </a:solidFill>
              </a:rPr>
              <a:t>    9</a:t>
            </a:r>
            <a:r>
              <a:rPr lang="zh-CN" altLang="en-US" sz="1400" b="0" dirty="0">
                <a:solidFill>
                  <a:schemeClr val="accent5"/>
                </a:solidFill>
              </a:rPr>
              <a:t>、</a:t>
            </a:r>
            <a:r>
              <a:rPr lang="zh-CN" altLang="zh-CN" sz="1400" b="0" dirty="0">
                <a:solidFill>
                  <a:schemeClr val="accent5"/>
                </a:solidFill>
              </a:rPr>
              <a:t>男员工申请休护理产假的，必须向部门或人力资源部提交子女</a:t>
            </a:r>
            <a:r>
              <a:rPr lang="zh-CN" altLang="zh-CN" sz="1400" dirty="0">
                <a:solidFill>
                  <a:schemeClr val="accent5"/>
                </a:solidFill>
              </a:rPr>
              <a:t>《出生证明》</a:t>
            </a:r>
            <a:r>
              <a:rPr lang="zh-CN" altLang="zh-CN" sz="1400" b="0" dirty="0">
                <a:solidFill>
                  <a:schemeClr val="accent5"/>
                </a:solidFill>
              </a:rPr>
              <a:t>，并在子女出生日前后</a:t>
            </a:r>
            <a:r>
              <a:rPr lang="en-US" altLang="zh-CN" sz="1400" b="0" dirty="0">
                <a:solidFill>
                  <a:schemeClr val="accent5"/>
                </a:solidFill>
              </a:rPr>
              <a:t>15</a:t>
            </a:r>
            <a:r>
              <a:rPr lang="zh-CN" altLang="zh-CN" sz="1400" b="0" dirty="0">
                <a:solidFill>
                  <a:schemeClr val="accent5"/>
                </a:solidFill>
              </a:rPr>
              <a:t>天内休完，逾期不予补休。</a:t>
            </a:r>
          </a:p>
          <a:p>
            <a:pPr marL="0" indent="0">
              <a:lnSpc>
                <a:spcPct val="200000"/>
              </a:lnSpc>
              <a:buNone/>
            </a:pPr>
            <a:r>
              <a:rPr lang="en-US" altLang="zh-CN" sz="1400" b="0" dirty="0">
                <a:solidFill>
                  <a:schemeClr val="accent5"/>
                </a:solidFill>
              </a:rPr>
              <a:t>    10</a:t>
            </a:r>
            <a:r>
              <a:rPr lang="zh-CN" altLang="zh-CN" sz="1400" b="0" dirty="0">
                <a:solidFill>
                  <a:schemeClr val="accent5"/>
                </a:solidFill>
              </a:rPr>
              <a:t>、女员工在哺乳未满一周岁的婴儿期间，每个工作日内可以享受</a:t>
            </a:r>
            <a:r>
              <a:rPr lang="zh-CN" altLang="zh-CN" sz="1400" dirty="0">
                <a:solidFill>
                  <a:schemeClr val="accent5"/>
                </a:solidFill>
              </a:rPr>
              <a:t>两次哺乳</a:t>
            </a:r>
            <a:r>
              <a:rPr lang="zh-CN" altLang="zh-CN" sz="1400" b="0" dirty="0">
                <a:solidFill>
                  <a:schemeClr val="accent5"/>
                </a:solidFill>
              </a:rPr>
              <a:t>（含人工喂养）</a:t>
            </a:r>
            <a:r>
              <a:rPr lang="zh-CN" altLang="zh-CN" sz="1400" dirty="0">
                <a:solidFill>
                  <a:schemeClr val="accent5"/>
                </a:solidFill>
              </a:rPr>
              <a:t>时间</a:t>
            </a:r>
            <a:r>
              <a:rPr lang="zh-CN" altLang="zh-CN" sz="1400" b="0" dirty="0">
                <a:solidFill>
                  <a:schemeClr val="accent5"/>
                </a:solidFill>
              </a:rPr>
              <a:t>，</a:t>
            </a:r>
            <a:r>
              <a:rPr lang="zh-CN" altLang="zh-CN" sz="1400" dirty="0">
                <a:solidFill>
                  <a:schemeClr val="accent5"/>
                </a:solidFill>
              </a:rPr>
              <a:t>每次</a:t>
            </a:r>
            <a:r>
              <a:rPr lang="en-US" altLang="zh-CN" sz="1400" dirty="0">
                <a:solidFill>
                  <a:schemeClr val="accent5"/>
                </a:solidFill>
              </a:rPr>
              <a:t>30</a:t>
            </a:r>
            <a:r>
              <a:rPr lang="zh-CN" altLang="zh-CN" sz="1400" dirty="0">
                <a:solidFill>
                  <a:schemeClr val="accent5"/>
                </a:solidFill>
              </a:rPr>
              <a:t>分钟</a:t>
            </a:r>
            <a:r>
              <a:rPr lang="zh-CN" altLang="zh-CN" sz="1400" b="0" dirty="0">
                <a:solidFill>
                  <a:schemeClr val="accent5"/>
                </a:solidFill>
              </a:rPr>
              <a:t>。多胞胎生育的，每多哺乳１个婴儿，每次哺乳时间增加</a:t>
            </a:r>
            <a:r>
              <a:rPr lang="en-US" altLang="zh-CN" sz="1400" b="0" dirty="0">
                <a:solidFill>
                  <a:schemeClr val="accent5"/>
                </a:solidFill>
              </a:rPr>
              <a:t>30</a:t>
            </a:r>
            <a:r>
              <a:rPr lang="zh-CN" altLang="zh-CN" sz="1400" b="0" dirty="0">
                <a:solidFill>
                  <a:schemeClr val="accent5"/>
                </a:solidFill>
              </a:rPr>
              <a:t>分钟。每个工作日两次哺乳的时间可以合并使用。</a:t>
            </a:r>
          </a:p>
          <a:p>
            <a:pPr marL="0" indent="0">
              <a:lnSpc>
                <a:spcPct val="200000"/>
              </a:lnSpc>
              <a:buNone/>
            </a:pPr>
            <a:r>
              <a:rPr lang="en-US" altLang="zh-CN" sz="1400" b="0" dirty="0">
                <a:solidFill>
                  <a:schemeClr val="accent5"/>
                </a:solidFill>
              </a:rPr>
              <a:t>    11</a:t>
            </a:r>
            <a:r>
              <a:rPr lang="zh-CN" altLang="zh-CN" sz="1400" b="0" dirty="0">
                <a:solidFill>
                  <a:schemeClr val="accent5"/>
                </a:solidFill>
              </a:rPr>
              <a:t>、</a:t>
            </a:r>
            <a:r>
              <a:rPr lang="zh-CN" altLang="zh-CN" sz="1400" dirty="0">
                <a:solidFill>
                  <a:schemeClr val="accent5"/>
                </a:solidFill>
              </a:rPr>
              <a:t>违反计划生育怀孕的</a:t>
            </a:r>
            <a:r>
              <a:rPr lang="zh-CN" altLang="zh-CN" sz="1400" b="0" dirty="0">
                <a:solidFill>
                  <a:schemeClr val="accent5"/>
                </a:solidFill>
              </a:rPr>
              <a:t>，不享受带薪产假。</a:t>
            </a:r>
          </a:p>
          <a:p>
            <a:pPr marL="0" indent="0">
              <a:lnSpc>
                <a:spcPct val="200000"/>
              </a:lnSpc>
              <a:buNone/>
            </a:pPr>
            <a:r>
              <a:rPr lang="en-US" altLang="zh-CN" sz="1400" b="0" dirty="0">
                <a:solidFill>
                  <a:schemeClr val="accent5"/>
                </a:solidFill>
              </a:rPr>
              <a:t>    12</a:t>
            </a:r>
            <a:r>
              <a:rPr lang="zh-CN" altLang="zh-CN" sz="1400" b="0" dirty="0">
                <a:solidFill>
                  <a:schemeClr val="accent5"/>
                </a:solidFill>
              </a:rPr>
              <a:t>、</a:t>
            </a:r>
            <a:r>
              <a:rPr lang="zh-CN" altLang="zh-CN" sz="1400" dirty="0">
                <a:solidFill>
                  <a:schemeClr val="accent5"/>
                </a:solidFill>
              </a:rPr>
              <a:t>非婚怀孕的</a:t>
            </a:r>
            <a:r>
              <a:rPr lang="zh-CN" altLang="zh-CN" sz="1400" b="0" dirty="0">
                <a:solidFill>
                  <a:schemeClr val="accent5"/>
                </a:solidFill>
              </a:rPr>
              <a:t>，不享受带薪产假。</a:t>
            </a:r>
            <a:endParaRPr lang="zh-CN" altLang="en-US" sz="1400" b="0" dirty="0">
              <a:solidFill>
                <a:schemeClr val="accent5"/>
              </a:solidFill>
            </a:endParaRPr>
          </a:p>
          <a:p>
            <a:endParaRPr lang="zh-CN" altLang="zh-CN" dirty="0"/>
          </a:p>
        </p:txBody>
      </p:sp>
    </p:spTree>
    <p:extLst>
      <p:ext uri="{BB962C8B-B14F-4D97-AF65-F5344CB8AC3E}">
        <p14:creationId xmlns:p14="http://schemas.microsoft.com/office/powerpoint/2010/main" val="44478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zh-CN" dirty="0">
                <a:solidFill>
                  <a:schemeClr val="accent5"/>
                </a:solidFill>
              </a:rPr>
              <a:t>婚假</a:t>
            </a:r>
            <a:r>
              <a:rPr lang="en-US" altLang="zh-CN" dirty="0">
                <a:solidFill>
                  <a:schemeClr val="accent5"/>
                </a:solidFill>
              </a:rPr>
              <a:t> </a:t>
            </a:r>
            <a:r>
              <a:rPr lang="zh-CN" altLang="en-US" dirty="0">
                <a:solidFill>
                  <a:schemeClr val="accent5"/>
                </a:solidFill>
              </a:rPr>
              <a:t>：</a:t>
            </a:r>
            <a:endParaRPr lang="zh-CN" altLang="zh-CN" dirty="0">
              <a:solidFill>
                <a:schemeClr val="accent5"/>
              </a:solidFill>
            </a:endParaRPr>
          </a:p>
          <a:p>
            <a:pPr marL="0" indent="0">
              <a:buNone/>
            </a:pPr>
            <a:r>
              <a:rPr lang="en-US" altLang="zh-CN" sz="1400" b="0" dirty="0">
                <a:solidFill>
                  <a:schemeClr val="accent5"/>
                </a:solidFill>
              </a:rPr>
              <a:t>    1</a:t>
            </a:r>
            <a:r>
              <a:rPr lang="zh-CN" altLang="zh-CN" sz="1400" b="0" dirty="0">
                <a:solidFill>
                  <a:schemeClr val="accent5"/>
                </a:solidFill>
              </a:rPr>
              <a:t>、员工在公司工作期间，达到法定结婚年龄注册结婚的，自注册登记结婚之日起</a:t>
            </a:r>
            <a:r>
              <a:rPr lang="en-US" altLang="zh-CN" sz="1400" b="0" dirty="0">
                <a:solidFill>
                  <a:schemeClr val="accent5"/>
                </a:solidFill>
              </a:rPr>
              <a:t>1</a:t>
            </a:r>
            <a:r>
              <a:rPr lang="zh-CN" altLang="zh-CN" sz="1400" b="0" dirty="0">
                <a:solidFill>
                  <a:schemeClr val="accent5"/>
                </a:solidFill>
              </a:rPr>
              <a:t>年内可持结婚证申请有薪婚假（含休息日、法定节假日）。</a:t>
            </a:r>
          </a:p>
          <a:p>
            <a:pPr marL="0" indent="0">
              <a:buNone/>
            </a:pPr>
            <a:r>
              <a:rPr lang="en-US" altLang="zh-CN" sz="1400" b="0" dirty="0">
                <a:solidFill>
                  <a:schemeClr val="accent5"/>
                </a:solidFill>
              </a:rPr>
              <a:t>    2</a:t>
            </a:r>
            <a:r>
              <a:rPr lang="zh-CN" altLang="zh-CN" sz="1400" b="0" dirty="0">
                <a:solidFill>
                  <a:schemeClr val="accent5"/>
                </a:solidFill>
              </a:rPr>
              <a:t>、婚假应一次性使用。</a:t>
            </a:r>
          </a:p>
          <a:p>
            <a:pPr marL="0" indent="0">
              <a:buNone/>
            </a:pPr>
            <a:r>
              <a:rPr lang="en-US" altLang="zh-CN" sz="1400" b="0" dirty="0">
                <a:solidFill>
                  <a:schemeClr val="accent5"/>
                </a:solidFill>
              </a:rPr>
              <a:t>    3</a:t>
            </a:r>
            <a:r>
              <a:rPr lang="zh-CN" altLang="zh-CN" sz="1400" b="0" dirty="0">
                <a:solidFill>
                  <a:schemeClr val="accent5"/>
                </a:solidFill>
              </a:rPr>
              <a:t>、员工结婚途中的车船费等，全部由员工自理。</a:t>
            </a:r>
          </a:p>
          <a:p>
            <a:pPr marL="0" indent="0">
              <a:buNone/>
            </a:pPr>
            <a:r>
              <a:rPr lang="en-US" altLang="zh-CN" sz="1400" b="0" dirty="0">
                <a:solidFill>
                  <a:schemeClr val="accent5"/>
                </a:solidFill>
              </a:rPr>
              <a:t>    4</a:t>
            </a:r>
            <a:r>
              <a:rPr lang="zh-CN" altLang="zh-CN" sz="1400" b="0" dirty="0">
                <a:solidFill>
                  <a:schemeClr val="accent5"/>
                </a:solidFill>
              </a:rPr>
              <a:t>、员工到本公司工作前注册结婚的，不享受婚假。</a:t>
            </a:r>
          </a:p>
          <a:p>
            <a:pPr marL="0" indent="0">
              <a:buNone/>
            </a:pPr>
            <a:r>
              <a:rPr lang="en-US" altLang="zh-CN" sz="1400" b="0" dirty="0">
                <a:solidFill>
                  <a:schemeClr val="accent5"/>
                </a:solidFill>
              </a:rPr>
              <a:t>    5</a:t>
            </a:r>
            <a:r>
              <a:rPr lang="zh-CN" altLang="zh-CN" sz="1400" b="0" dirty="0">
                <a:solidFill>
                  <a:schemeClr val="accent5"/>
                </a:solidFill>
              </a:rPr>
              <a:t>、婚假期间，月工资全额发放。 </a:t>
            </a:r>
            <a:r>
              <a:rPr lang="en-US" altLang="zh-CN" sz="1400" b="0" dirty="0">
                <a:solidFill>
                  <a:schemeClr val="accent5"/>
                </a:solidFill>
              </a:rPr>
              <a:t> </a:t>
            </a:r>
          </a:p>
          <a:p>
            <a:pPr marL="0" indent="0">
              <a:buNone/>
            </a:pPr>
            <a:endParaRPr lang="en-US" altLang="zh-CN" sz="1400" b="0" dirty="0">
              <a:solidFill>
                <a:schemeClr val="accent5"/>
              </a:solidFill>
            </a:endParaRPr>
          </a:p>
          <a:p>
            <a:pPr>
              <a:buFont typeface="Wingdings" panose="05000000000000000000" pitchFamily="2" charset="2"/>
              <a:buChar char="u"/>
            </a:pPr>
            <a:r>
              <a:rPr lang="zh-CN" altLang="zh-CN" sz="1400" b="0" dirty="0">
                <a:solidFill>
                  <a:schemeClr val="accent5"/>
                </a:solidFill>
              </a:rPr>
              <a:t>员工与中科软科技股份有限公司签署合同的，按照北京地区的规定，婚假休</a:t>
            </a:r>
            <a:r>
              <a:rPr lang="en-US" altLang="zh-CN" sz="1400" b="0" dirty="0">
                <a:solidFill>
                  <a:schemeClr val="accent5"/>
                </a:solidFill>
              </a:rPr>
              <a:t>10</a:t>
            </a:r>
            <a:r>
              <a:rPr lang="zh-CN" altLang="zh-CN" sz="1400" b="0" dirty="0">
                <a:solidFill>
                  <a:schemeClr val="accent5"/>
                </a:solidFill>
              </a:rPr>
              <a:t>天（含休息日及法定节假日）；员工与中科软（天津）信息技术有限公司签署合同的，按照天津地区的规定，婚假休</a:t>
            </a:r>
            <a:r>
              <a:rPr lang="en-US" altLang="zh-CN" sz="1400" b="0" dirty="0">
                <a:solidFill>
                  <a:schemeClr val="accent5"/>
                </a:solidFill>
              </a:rPr>
              <a:t>3</a:t>
            </a:r>
            <a:r>
              <a:rPr lang="zh-CN" altLang="zh-CN" sz="1400" b="0" dirty="0">
                <a:solidFill>
                  <a:schemeClr val="accent5"/>
                </a:solidFill>
              </a:rPr>
              <a:t>天。</a:t>
            </a:r>
          </a:p>
        </p:txBody>
      </p:sp>
    </p:spTree>
    <p:extLst>
      <p:ext uri="{BB962C8B-B14F-4D97-AF65-F5344CB8AC3E}">
        <p14:creationId xmlns:p14="http://schemas.microsoft.com/office/powerpoint/2010/main" val="152110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200000"/>
              </a:lnSpc>
              <a:buNone/>
            </a:pPr>
            <a:r>
              <a:rPr lang="zh-CN" altLang="zh-CN" dirty="0">
                <a:solidFill>
                  <a:schemeClr val="accent5"/>
                </a:solidFill>
              </a:rPr>
              <a:t>丧假</a:t>
            </a:r>
            <a:r>
              <a:rPr lang="zh-CN" altLang="en-US" dirty="0">
                <a:solidFill>
                  <a:schemeClr val="accent5"/>
                </a:solidFill>
              </a:rPr>
              <a:t>：</a:t>
            </a:r>
            <a:endParaRPr lang="zh-CN" altLang="zh-CN" dirty="0">
              <a:solidFill>
                <a:schemeClr val="accent5"/>
              </a:solidFill>
            </a:endParaRPr>
          </a:p>
          <a:p>
            <a:pPr marL="0" indent="0">
              <a:lnSpc>
                <a:spcPct val="200000"/>
              </a:lnSpc>
              <a:buNone/>
            </a:pPr>
            <a:r>
              <a:rPr lang="en-US" altLang="zh-CN" sz="1400" b="0" dirty="0">
                <a:solidFill>
                  <a:schemeClr val="accent5"/>
                </a:solidFill>
              </a:rPr>
              <a:t>    1</a:t>
            </a:r>
            <a:r>
              <a:rPr lang="zh-CN" altLang="zh-CN" sz="1400" b="0" dirty="0">
                <a:solidFill>
                  <a:schemeClr val="accent5"/>
                </a:solidFill>
              </a:rPr>
              <a:t>、员工配偶、直系亲属或员工配偶的直系亲属死亡的，可享受</a:t>
            </a:r>
            <a:r>
              <a:rPr lang="en-US" altLang="zh-CN" sz="1400" dirty="0">
                <a:solidFill>
                  <a:schemeClr val="accent5"/>
                </a:solidFill>
              </a:rPr>
              <a:t>3</a:t>
            </a:r>
            <a:r>
              <a:rPr lang="zh-CN" altLang="zh-CN" sz="1400" dirty="0">
                <a:solidFill>
                  <a:schemeClr val="accent5"/>
                </a:solidFill>
              </a:rPr>
              <a:t>天</a:t>
            </a:r>
            <a:r>
              <a:rPr lang="zh-CN" altLang="zh-CN" sz="1400" b="0" dirty="0">
                <a:solidFill>
                  <a:schemeClr val="accent5"/>
                </a:solidFill>
              </a:rPr>
              <a:t>带薪丧假。</a:t>
            </a:r>
          </a:p>
          <a:p>
            <a:pPr marL="0" indent="0">
              <a:lnSpc>
                <a:spcPct val="200000"/>
              </a:lnSpc>
              <a:buNone/>
            </a:pPr>
            <a:r>
              <a:rPr lang="en-US" altLang="zh-CN" sz="1400" b="0" dirty="0">
                <a:solidFill>
                  <a:schemeClr val="accent5"/>
                </a:solidFill>
              </a:rPr>
              <a:t>       </a:t>
            </a:r>
            <a:r>
              <a:rPr lang="zh-CN" altLang="zh-CN" sz="1400" b="0" dirty="0">
                <a:solidFill>
                  <a:schemeClr val="accent5"/>
                </a:solidFill>
              </a:rPr>
              <a:t>直系亲属指员工及员工配偶父母（或继、养父母）、子女、祖父祖母、外祖父祖母、兄弟姐妹。</a:t>
            </a:r>
            <a:endParaRPr lang="en-US" altLang="zh-CN" sz="1400" b="0" dirty="0">
              <a:solidFill>
                <a:schemeClr val="accent5"/>
              </a:solidFill>
            </a:endParaRPr>
          </a:p>
          <a:p>
            <a:pPr marL="0" indent="0">
              <a:lnSpc>
                <a:spcPct val="200000"/>
              </a:lnSpc>
              <a:buNone/>
            </a:pPr>
            <a:r>
              <a:rPr lang="en-US" altLang="zh-CN" sz="1400" b="0" dirty="0">
                <a:solidFill>
                  <a:schemeClr val="accent5"/>
                </a:solidFill>
              </a:rPr>
              <a:t>    2</a:t>
            </a:r>
            <a:r>
              <a:rPr lang="zh-CN" altLang="zh-CN" sz="1400" b="0" dirty="0">
                <a:solidFill>
                  <a:schemeClr val="accent5"/>
                </a:solidFill>
              </a:rPr>
              <a:t>、员工休丧假的，公司有权要求员工向公司提交死亡人员的死亡证明及与死亡人员的关系证明。</a:t>
            </a:r>
          </a:p>
          <a:p>
            <a:pPr marL="0" indent="0">
              <a:lnSpc>
                <a:spcPct val="200000"/>
              </a:lnSpc>
              <a:buNone/>
            </a:pPr>
            <a:r>
              <a:rPr lang="en-US" altLang="zh-CN" sz="1400" b="0" dirty="0">
                <a:solidFill>
                  <a:schemeClr val="accent5"/>
                </a:solidFill>
              </a:rPr>
              <a:t>    3</a:t>
            </a:r>
            <a:r>
              <a:rPr lang="zh-CN" altLang="zh-CN" sz="1400" b="0" dirty="0">
                <a:solidFill>
                  <a:schemeClr val="accent5"/>
                </a:solidFill>
              </a:rPr>
              <a:t>、丧假含路途时间。</a:t>
            </a:r>
          </a:p>
          <a:p>
            <a:pPr marL="0" indent="0">
              <a:lnSpc>
                <a:spcPct val="200000"/>
              </a:lnSpc>
              <a:buNone/>
            </a:pPr>
            <a:r>
              <a:rPr lang="en-US" altLang="zh-CN" sz="1400" b="0" dirty="0">
                <a:solidFill>
                  <a:schemeClr val="accent5"/>
                </a:solidFill>
              </a:rPr>
              <a:t>    4</a:t>
            </a:r>
            <a:r>
              <a:rPr lang="zh-CN" altLang="zh-CN" sz="1400" b="0" dirty="0">
                <a:solidFill>
                  <a:schemeClr val="accent5"/>
                </a:solidFill>
              </a:rPr>
              <a:t>、料理丧事的费用，包括路费等，全部由员工本人自理。</a:t>
            </a:r>
          </a:p>
          <a:p>
            <a:pPr marL="0" indent="0">
              <a:lnSpc>
                <a:spcPct val="200000"/>
              </a:lnSpc>
              <a:buNone/>
            </a:pPr>
            <a:r>
              <a:rPr lang="en-US" altLang="zh-CN" sz="1400" b="0" dirty="0">
                <a:solidFill>
                  <a:schemeClr val="accent5"/>
                </a:solidFill>
              </a:rPr>
              <a:t>    5</a:t>
            </a:r>
            <a:r>
              <a:rPr lang="zh-CN" altLang="zh-CN" sz="1400" b="0" dirty="0">
                <a:solidFill>
                  <a:schemeClr val="accent5"/>
                </a:solidFill>
              </a:rPr>
              <a:t>、丧假期间，月工资全额发放。</a:t>
            </a:r>
          </a:p>
          <a:p>
            <a:pPr marL="0" indent="0">
              <a:lnSpc>
                <a:spcPct val="200000"/>
              </a:lnSpc>
              <a:buNone/>
            </a:pPr>
            <a:endParaRPr lang="zh-CN" altLang="en-US" dirty="0"/>
          </a:p>
        </p:txBody>
      </p:sp>
    </p:spTree>
    <p:extLst>
      <p:ext uri="{BB962C8B-B14F-4D97-AF65-F5344CB8AC3E}">
        <p14:creationId xmlns:p14="http://schemas.microsoft.com/office/powerpoint/2010/main" val="296912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4744" y="1600200"/>
            <a:ext cx="8229600" cy="4525963"/>
          </a:xfrm>
        </p:spPr>
        <p:txBody>
          <a:bodyPr>
            <a:normAutofit/>
          </a:bodyPr>
          <a:lstStyle/>
          <a:p>
            <a:pPr marL="0" indent="0">
              <a:lnSpc>
                <a:spcPct val="200000"/>
              </a:lnSpc>
              <a:buNone/>
            </a:pPr>
            <a:r>
              <a:rPr lang="zh-CN" altLang="en-US" dirty="0">
                <a:solidFill>
                  <a:schemeClr val="accent5"/>
                </a:solidFill>
              </a:rPr>
              <a:t>带薪年休假：</a:t>
            </a:r>
            <a:endParaRPr lang="en-US" altLang="zh-CN" dirty="0">
              <a:solidFill>
                <a:schemeClr val="accent5"/>
              </a:solidFill>
            </a:endParaRPr>
          </a:p>
          <a:p>
            <a:pPr marL="0" indent="0">
              <a:lnSpc>
                <a:spcPct val="200000"/>
              </a:lnSpc>
              <a:buNone/>
            </a:pPr>
            <a:r>
              <a:rPr lang="en-US" altLang="zh-CN" sz="1400" b="0" dirty="0">
                <a:solidFill>
                  <a:schemeClr val="accent5"/>
                </a:solidFill>
              </a:rPr>
              <a:t>    1</a:t>
            </a:r>
            <a:r>
              <a:rPr lang="zh-CN" altLang="zh-CN" sz="1400" b="0" dirty="0">
                <a:solidFill>
                  <a:schemeClr val="accent5"/>
                </a:solidFill>
              </a:rPr>
              <a:t>、员工连续工作满</a:t>
            </a:r>
            <a:r>
              <a:rPr lang="en-US" altLang="zh-CN" sz="1400" b="0" dirty="0">
                <a:solidFill>
                  <a:schemeClr val="accent5"/>
                </a:solidFill>
              </a:rPr>
              <a:t>12</a:t>
            </a:r>
            <a:r>
              <a:rPr lang="zh-CN" altLang="zh-CN" sz="1400" b="0" dirty="0">
                <a:solidFill>
                  <a:schemeClr val="accent5"/>
                </a:solidFill>
              </a:rPr>
              <a:t>个月的，均可享受带薪年休假。</a:t>
            </a:r>
          </a:p>
          <a:p>
            <a:pPr marL="0" indent="0">
              <a:lnSpc>
                <a:spcPct val="200000"/>
              </a:lnSpc>
              <a:buNone/>
            </a:pPr>
            <a:r>
              <a:rPr lang="en-US" altLang="zh-CN" sz="1400" b="0" dirty="0">
                <a:solidFill>
                  <a:schemeClr val="accent5"/>
                </a:solidFill>
              </a:rPr>
              <a:t>    2</a:t>
            </a:r>
            <a:r>
              <a:rPr lang="zh-CN" altLang="zh-CN" sz="1400" b="0" dirty="0">
                <a:solidFill>
                  <a:schemeClr val="accent5"/>
                </a:solidFill>
              </a:rPr>
              <a:t>、带薪年休假天数</a:t>
            </a:r>
          </a:p>
          <a:p>
            <a:pPr marL="0" indent="0">
              <a:lnSpc>
                <a:spcPct val="200000"/>
              </a:lnSpc>
              <a:buNone/>
            </a:pPr>
            <a:r>
              <a:rPr lang="en-US" altLang="zh-CN" sz="1400" b="0" dirty="0">
                <a:solidFill>
                  <a:schemeClr val="accent5"/>
                </a:solidFill>
              </a:rPr>
              <a:t>       (1) </a:t>
            </a:r>
            <a:r>
              <a:rPr lang="zh-CN" altLang="zh-CN" sz="1400" b="0" dirty="0">
                <a:solidFill>
                  <a:schemeClr val="accent5"/>
                </a:solidFill>
              </a:rPr>
              <a:t>员工累计工作已满</a:t>
            </a:r>
            <a:r>
              <a:rPr lang="en-US" altLang="zh-CN" sz="1400" b="0" dirty="0">
                <a:solidFill>
                  <a:schemeClr val="accent5"/>
                </a:solidFill>
              </a:rPr>
              <a:t>1</a:t>
            </a:r>
            <a:r>
              <a:rPr lang="zh-CN" altLang="zh-CN" sz="1400" b="0" dirty="0">
                <a:solidFill>
                  <a:schemeClr val="accent5"/>
                </a:solidFill>
              </a:rPr>
              <a:t>年不满</a:t>
            </a:r>
            <a:r>
              <a:rPr lang="en-US" altLang="zh-CN" sz="1400" b="0" dirty="0">
                <a:solidFill>
                  <a:schemeClr val="accent5"/>
                </a:solidFill>
              </a:rPr>
              <a:t>10</a:t>
            </a:r>
            <a:r>
              <a:rPr lang="zh-CN" altLang="zh-CN" sz="1400" b="0" dirty="0">
                <a:solidFill>
                  <a:schemeClr val="accent5"/>
                </a:solidFill>
              </a:rPr>
              <a:t>年的，年休假</a:t>
            </a:r>
            <a:r>
              <a:rPr lang="en-US" altLang="zh-CN" sz="1400" b="0" dirty="0">
                <a:solidFill>
                  <a:schemeClr val="accent5"/>
                </a:solidFill>
              </a:rPr>
              <a:t>5</a:t>
            </a:r>
            <a:r>
              <a:rPr lang="zh-CN" altLang="zh-CN" sz="1400" b="0" dirty="0">
                <a:solidFill>
                  <a:schemeClr val="accent5"/>
                </a:solidFill>
              </a:rPr>
              <a:t>天；</a:t>
            </a:r>
          </a:p>
          <a:p>
            <a:pPr marL="0" indent="0">
              <a:lnSpc>
                <a:spcPct val="200000"/>
              </a:lnSpc>
              <a:buNone/>
            </a:pPr>
            <a:r>
              <a:rPr lang="en-US" altLang="zh-CN" sz="1400" b="0" dirty="0">
                <a:solidFill>
                  <a:schemeClr val="accent5"/>
                </a:solidFill>
              </a:rPr>
              <a:t>       (2) </a:t>
            </a:r>
            <a:r>
              <a:rPr lang="zh-CN" altLang="zh-CN" sz="1400" b="0" dirty="0">
                <a:solidFill>
                  <a:schemeClr val="accent5"/>
                </a:solidFill>
              </a:rPr>
              <a:t>已满</a:t>
            </a:r>
            <a:r>
              <a:rPr lang="en-US" altLang="zh-CN" sz="1400" b="0" dirty="0">
                <a:solidFill>
                  <a:schemeClr val="accent5"/>
                </a:solidFill>
              </a:rPr>
              <a:t>10</a:t>
            </a:r>
            <a:r>
              <a:rPr lang="zh-CN" altLang="zh-CN" sz="1400" b="0" dirty="0">
                <a:solidFill>
                  <a:schemeClr val="accent5"/>
                </a:solidFill>
              </a:rPr>
              <a:t>年不满</a:t>
            </a:r>
            <a:r>
              <a:rPr lang="en-US" altLang="zh-CN" sz="1400" b="0" dirty="0">
                <a:solidFill>
                  <a:schemeClr val="accent5"/>
                </a:solidFill>
              </a:rPr>
              <a:t>20</a:t>
            </a:r>
            <a:r>
              <a:rPr lang="zh-CN" altLang="zh-CN" sz="1400" b="0" dirty="0">
                <a:solidFill>
                  <a:schemeClr val="accent5"/>
                </a:solidFill>
              </a:rPr>
              <a:t>年的，年休假</a:t>
            </a:r>
            <a:r>
              <a:rPr lang="en-US" altLang="zh-CN" sz="1400" b="0" dirty="0">
                <a:solidFill>
                  <a:schemeClr val="accent5"/>
                </a:solidFill>
              </a:rPr>
              <a:t>10</a:t>
            </a:r>
            <a:r>
              <a:rPr lang="zh-CN" altLang="zh-CN" sz="1400" b="0" dirty="0">
                <a:solidFill>
                  <a:schemeClr val="accent5"/>
                </a:solidFill>
              </a:rPr>
              <a:t>天；</a:t>
            </a:r>
          </a:p>
          <a:p>
            <a:pPr marL="0" indent="0">
              <a:lnSpc>
                <a:spcPct val="200000"/>
              </a:lnSpc>
              <a:buNone/>
            </a:pPr>
            <a:r>
              <a:rPr lang="en-US" altLang="zh-CN" sz="1400" b="0" dirty="0">
                <a:solidFill>
                  <a:schemeClr val="accent5"/>
                </a:solidFill>
              </a:rPr>
              <a:t>       (3) </a:t>
            </a:r>
            <a:r>
              <a:rPr lang="zh-CN" altLang="zh-CN" sz="1400" b="0" dirty="0">
                <a:solidFill>
                  <a:schemeClr val="accent5"/>
                </a:solidFill>
              </a:rPr>
              <a:t>已满</a:t>
            </a:r>
            <a:r>
              <a:rPr lang="en-US" altLang="zh-CN" sz="1400" b="0" dirty="0">
                <a:solidFill>
                  <a:schemeClr val="accent5"/>
                </a:solidFill>
              </a:rPr>
              <a:t>20</a:t>
            </a:r>
            <a:r>
              <a:rPr lang="zh-CN" altLang="zh-CN" sz="1400" b="0" dirty="0">
                <a:solidFill>
                  <a:schemeClr val="accent5"/>
                </a:solidFill>
              </a:rPr>
              <a:t>年及以上的，年休假</a:t>
            </a:r>
            <a:r>
              <a:rPr lang="en-US" altLang="zh-CN" sz="1400" b="0" dirty="0">
                <a:solidFill>
                  <a:schemeClr val="accent5"/>
                </a:solidFill>
              </a:rPr>
              <a:t>15</a:t>
            </a:r>
            <a:r>
              <a:rPr lang="zh-CN" altLang="zh-CN" sz="1400" b="0" dirty="0">
                <a:solidFill>
                  <a:schemeClr val="accent5"/>
                </a:solidFill>
              </a:rPr>
              <a:t>天。</a:t>
            </a:r>
            <a:endParaRPr lang="en-US" altLang="zh-CN" sz="1400" b="0" dirty="0">
              <a:solidFill>
                <a:schemeClr val="accent5"/>
              </a:solidFill>
            </a:endParaRPr>
          </a:p>
          <a:p>
            <a:pPr marL="0" indent="0">
              <a:lnSpc>
                <a:spcPct val="200000"/>
              </a:lnSpc>
              <a:buNone/>
            </a:pPr>
            <a:endParaRPr lang="zh-CN" altLang="zh-CN" sz="1400" b="0" dirty="0">
              <a:solidFill>
                <a:schemeClr val="accent5"/>
              </a:solidFill>
            </a:endParaRPr>
          </a:p>
          <a:p>
            <a:pPr>
              <a:lnSpc>
                <a:spcPct val="200000"/>
              </a:lnSpc>
              <a:buFont typeface="Wingdings" panose="05000000000000000000" pitchFamily="2" charset="2"/>
              <a:buChar char="u"/>
            </a:pPr>
            <a:r>
              <a:rPr lang="zh-CN" altLang="zh-CN" sz="1400" b="0" dirty="0">
                <a:solidFill>
                  <a:schemeClr val="accent5"/>
                </a:solidFill>
              </a:rPr>
              <a:t>国家法定节假日、休息日不计入年休假的假期。</a:t>
            </a:r>
            <a:endParaRPr lang="en-US" altLang="zh-CN" sz="1400" b="0" dirty="0">
              <a:solidFill>
                <a:schemeClr val="accent5"/>
              </a:solidFill>
            </a:endParaRPr>
          </a:p>
          <a:p>
            <a:pPr>
              <a:lnSpc>
                <a:spcPct val="200000"/>
              </a:lnSpc>
            </a:pPr>
            <a:endParaRPr lang="zh-CN" altLang="zh-CN" dirty="0"/>
          </a:p>
          <a:p>
            <a:pPr>
              <a:lnSpc>
                <a:spcPct val="200000"/>
              </a:lnSpc>
            </a:pP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4089" y="2492896"/>
            <a:ext cx="3202714" cy="3119858"/>
          </a:xfrm>
          <a:prstGeom prst="rect">
            <a:avLst/>
          </a:prstGeom>
        </p:spPr>
      </p:pic>
    </p:spTree>
    <p:extLst>
      <p:ext uri="{BB962C8B-B14F-4D97-AF65-F5344CB8AC3E}">
        <p14:creationId xmlns:p14="http://schemas.microsoft.com/office/powerpoint/2010/main" val="358729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公司简介</a:t>
            </a:r>
          </a:p>
        </p:txBody>
      </p:sp>
      <p:sp>
        <p:nvSpPr>
          <p:cNvPr id="3" name="内容占位符 2"/>
          <p:cNvSpPr>
            <a:spLocks noGrp="1"/>
          </p:cNvSpPr>
          <p:nvPr>
            <p:ph idx="1"/>
          </p:nvPr>
        </p:nvSpPr>
        <p:spPr/>
        <p:txBody>
          <a:bodyPr/>
          <a:lstStyle/>
          <a:p>
            <a:pPr>
              <a:lnSpc>
                <a:spcPct val="200000"/>
              </a:lnSpc>
            </a:pPr>
            <a:r>
              <a:rPr lang="zh-CN" altLang="zh-CN" sz="2600" dirty="0">
                <a:solidFill>
                  <a:schemeClr val="accent1">
                    <a:lumMod val="75000"/>
                  </a:schemeClr>
                </a:solidFill>
                <a:latin typeface="华文新魏" panose="02010800040101010101" pitchFamily="2" charset="-122"/>
                <a:ea typeface="华文新魏" panose="02010800040101010101" pitchFamily="2" charset="-122"/>
              </a:rPr>
              <a:t>中科软科技股份有限公司（英文：</a:t>
            </a:r>
            <a:r>
              <a:rPr lang="en-US" altLang="zh-CN" sz="2600" dirty="0" err="1">
                <a:solidFill>
                  <a:schemeClr val="accent1">
                    <a:lumMod val="75000"/>
                  </a:schemeClr>
                </a:solidFill>
                <a:latin typeface="华文新魏" panose="02010800040101010101" pitchFamily="2" charset="-122"/>
                <a:ea typeface="华文新魏" panose="02010800040101010101" pitchFamily="2" charset="-122"/>
              </a:rPr>
              <a:t>Sinosoft</a:t>
            </a:r>
            <a:r>
              <a:rPr lang="en-US" altLang="zh-CN" sz="2600" dirty="0">
                <a:solidFill>
                  <a:schemeClr val="accent1">
                    <a:lumMod val="75000"/>
                  </a:schemeClr>
                </a:solidFill>
                <a:latin typeface="华文新魏" panose="02010800040101010101" pitchFamily="2" charset="-122"/>
                <a:ea typeface="华文新魏" panose="02010800040101010101" pitchFamily="2" charset="-122"/>
              </a:rPr>
              <a:t> Company Limited</a:t>
            </a:r>
            <a:r>
              <a:rPr lang="zh-CN" altLang="zh-CN" sz="2600" dirty="0">
                <a:solidFill>
                  <a:schemeClr val="accent1">
                    <a:lumMod val="75000"/>
                  </a:schemeClr>
                </a:solidFill>
                <a:latin typeface="华文新魏" panose="02010800040101010101" pitchFamily="2" charset="-122"/>
                <a:ea typeface="华文新魏" panose="02010800040101010101" pitchFamily="2" charset="-122"/>
              </a:rPr>
              <a:t>），是中国科学院软件研究所控股企业，总部设在北京，是专门从事计算机软件研发、应用、服务的智能密集型高新技术企业。</a:t>
            </a:r>
            <a:endParaRPr lang="zh-CN" altLang="en-US" sz="2600" dirty="0">
              <a:solidFill>
                <a:schemeClr val="accent1">
                  <a:lumMod val="75000"/>
                </a:schemeClr>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itchFamily="34" charset="0"/>
            </a:endParaRPr>
          </a:p>
          <a:p>
            <a:endParaRPr lang="zh-CN" altLang="en-US" dirty="0"/>
          </a:p>
        </p:txBody>
      </p:sp>
      <p:pic>
        <p:nvPicPr>
          <p:cNvPr id="4" name="图片 3" descr="6.jpg"/>
          <p:cNvPicPr>
            <a:picLocks noChangeAspect="1"/>
          </p:cNvPicPr>
          <p:nvPr/>
        </p:nvPicPr>
        <p:blipFill>
          <a:blip r:embed="rId2" cstate="print"/>
          <a:stretch>
            <a:fillRect/>
          </a:stretch>
        </p:blipFill>
        <p:spPr>
          <a:xfrm>
            <a:off x="7308304" y="4437112"/>
            <a:ext cx="1543836" cy="2204864"/>
          </a:xfrm>
          <a:prstGeom prst="rect">
            <a:avLst/>
          </a:prstGeom>
        </p:spPr>
      </p:pic>
    </p:spTree>
    <p:extLst>
      <p:ext uri="{BB962C8B-B14F-4D97-AF65-F5344CB8AC3E}">
        <p14:creationId xmlns:p14="http://schemas.microsoft.com/office/powerpoint/2010/main" val="389546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7931224" cy="4525963"/>
          </a:xfrm>
        </p:spPr>
        <p:txBody>
          <a:bodyPr/>
          <a:lstStyle/>
          <a:p>
            <a:pPr marL="0" indent="0">
              <a:lnSpc>
                <a:spcPct val="200000"/>
              </a:lnSpc>
              <a:buNone/>
            </a:pPr>
            <a:r>
              <a:rPr lang="en-US" altLang="zh-CN" sz="1400" b="0" dirty="0">
                <a:solidFill>
                  <a:schemeClr val="accent5"/>
                </a:solidFill>
              </a:rPr>
              <a:t>    3</a:t>
            </a:r>
            <a:r>
              <a:rPr lang="zh-CN" altLang="zh-CN" sz="1400" b="0" dirty="0">
                <a:solidFill>
                  <a:schemeClr val="accent5"/>
                </a:solidFill>
              </a:rPr>
              <a:t>、当年在公司工作连续不满</a:t>
            </a:r>
            <a:r>
              <a:rPr lang="en-US" altLang="zh-CN" sz="1400" b="0" dirty="0">
                <a:solidFill>
                  <a:schemeClr val="accent5"/>
                </a:solidFill>
              </a:rPr>
              <a:t>12</a:t>
            </a:r>
            <a:r>
              <a:rPr lang="zh-CN" altLang="zh-CN" sz="1400" b="0" dirty="0">
                <a:solidFill>
                  <a:schemeClr val="accent5"/>
                </a:solidFill>
              </a:rPr>
              <a:t>月的，必须提交下列证明之一，方可享受当年带薪年休假：</a:t>
            </a:r>
          </a:p>
          <a:p>
            <a:pPr marL="0" indent="0">
              <a:lnSpc>
                <a:spcPct val="200000"/>
              </a:lnSpc>
              <a:buNone/>
            </a:pPr>
            <a:r>
              <a:rPr lang="en-US" altLang="zh-CN" sz="1400" b="0" dirty="0">
                <a:solidFill>
                  <a:schemeClr val="accent5"/>
                </a:solidFill>
              </a:rPr>
              <a:t>       (1) </a:t>
            </a:r>
            <a:r>
              <a:rPr lang="zh-CN" altLang="zh-CN" sz="1400" b="0" dirty="0">
                <a:solidFill>
                  <a:schemeClr val="accent5"/>
                </a:solidFill>
              </a:rPr>
              <a:t>入职公司前连续</a:t>
            </a:r>
            <a:r>
              <a:rPr lang="en-US" altLang="zh-CN" sz="1400" b="0" dirty="0">
                <a:solidFill>
                  <a:schemeClr val="accent5"/>
                </a:solidFill>
              </a:rPr>
              <a:t>12</a:t>
            </a:r>
            <a:r>
              <a:rPr lang="zh-CN" altLang="zh-CN" sz="1400" b="0" dirty="0">
                <a:solidFill>
                  <a:schemeClr val="accent5"/>
                </a:solidFill>
              </a:rPr>
              <a:t>个月缴纳社会保险证明（由与其建立劳动关系的代缴单位和社保机构共同出具，个人自行缴纳或者个人委托第三方单位代缴的无效）；</a:t>
            </a:r>
          </a:p>
          <a:p>
            <a:pPr marL="0" indent="0">
              <a:lnSpc>
                <a:spcPct val="200000"/>
              </a:lnSpc>
              <a:buNone/>
            </a:pPr>
            <a:r>
              <a:rPr lang="en-US" altLang="zh-CN" sz="1400" b="0" dirty="0">
                <a:solidFill>
                  <a:schemeClr val="accent5"/>
                </a:solidFill>
              </a:rPr>
              <a:t>       (2) </a:t>
            </a:r>
            <a:r>
              <a:rPr lang="zh-CN" altLang="zh-CN" sz="1400" b="0" dirty="0">
                <a:solidFill>
                  <a:schemeClr val="accent5"/>
                </a:solidFill>
              </a:rPr>
              <a:t>入职公司前连续</a:t>
            </a:r>
            <a:r>
              <a:rPr lang="en-US" altLang="zh-CN" sz="1400" b="0" dirty="0">
                <a:solidFill>
                  <a:schemeClr val="accent5"/>
                </a:solidFill>
              </a:rPr>
              <a:t>12</a:t>
            </a:r>
            <a:r>
              <a:rPr lang="zh-CN" altLang="zh-CN" sz="1400" b="0" dirty="0">
                <a:solidFill>
                  <a:schemeClr val="accent5"/>
                </a:solidFill>
              </a:rPr>
              <a:t>个月缴纳个人所得税完税证明；</a:t>
            </a:r>
          </a:p>
          <a:p>
            <a:pPr marL="0" indent="0">
              <a:lnSpc>
                <a:spcPct val="200000"/>
              </a:lnSpc>
              <a:buNone/>
            </a:pPr>
            <a:r>
              <a:rPr lang="en-US" altLang="zh-CN" sz="1400" b="0" dirty="0">
                <a:solidFill>
                  <a:schemeClr val="accent5"/>
                </a:solidFill>
              </a:rPr>
              <a:t>       (3) </a:t>
            </a:r>
            <a:r>
              <a:rPr lang="zh-CN" altLang="zh-CN" sz="1400" b="0" dirty="0">
                <a:solidFill>
                  <a:schemeClr val="accent5"/>
                </a:solidFill>
              </a:rPr>
              <a:t>国家规定的能够证明连续工作</a:t>
            </a:r>
            <a:r>
              <a:rPr lang="en-US" altLang="zh-CN" sz="1400" b="0" dirty="0">
                <a:solidFill>
                  <a:schemeClr val="accent5"/>
                </a:solidFill>
              </a:rPr>
              <a:t>12</a:t>
            </a:r>
            <a:r>
              <a:rPr lang="zh-CN" altLang="zh-CN" sz="1400" b="0" dirty="0">
                <a:solidFill>
                  <a:schemeClr val="accent5"/>
                </a:solidFill>
              </a:rPr>
              <a:t>个月的其他有效证明。</a:t>
            </a:r>
          </a:p>
          <a:p>
            <a:pPr marL="0" indent="0">
              <a:lnSpc>
                <a:spcPct val="200000"/>
              </a:lnSpc>
              <a:buNone/>
            </a:pPr>
            <a:r>
              <a:rPr lang="en-US" altLang="zh-CN" sz="1400" b="0" dirty="0">
                <a:solidFill>
                  <a:schemeClr val="accent5"/>
                </a:solidFill>
              </a:rPr>
              <a:t>    4</a:t>
            </a:r>
            <a:r>
              <a:rPr lang="zh-CN" altLang="zh-CN" sz="1400" b="0" dirty="0">
                <a:solidFill>
                  <a:schemeClr val="accent5"/>
                </a:solidFill>
              </a:rPr>
              <a:t>、员工当年在公司工作不满</a:t>
            </a:r>
            <a:r>
              <a:rPr lang="en-US" altLang="zh-CN" sz="1400" b="0" dirty="0">
                <a:solidFill>
                  <a:schemeClr val="accent5"/>
                </a:solidFill>
              </a:rPr>
              <a:t>1</a:t>
            </a:r>
            <a:r>
              <a:rPr lang="zh-CN" altLang="zh-CN" sz="1400" b="0" dirty="0">
                <a:solidFill>
                  <a:schemeClr val="accent5"/>
                </a:solidFill>
              </a:rPr>
              <a:t>年，但符合《企业职工带薪年休假实施办法》第三条规定可以休年休假的，当年度年休假天数，按照在公司剩余日历天数折算确定，折算后不足</a:t>
            </a:r>
            <a:r>
              <a:rPr lang="en-US" altLang="zh-CN" sz="1400" b="0" dirty="0">
                <a:solidFill>
                  <a:schemeClr val="accent5"/>
                </a:solidFill>
              </a:rPr>
              <a:t>1</a:t>
            </a:r>
            <a:r>
              <a:rPr lang="zh-CN" altLang="zh-CN" sz="1400" b="0" dirty="0">
                <a:solidFill>
                  <a:schemeClr val="accent5"/>
                </a:solidFill>
              </a:rPr>
              <a:t>整天的部分不享受年休假。年休假天数折算公式：</a:t>
            </a:r>
          </a:p>
          <a:p>
            <a:pPr marL="0" indent="0">
              <a:lnSpc>
                <a:spcPct val="200000"/>
              </a:lnSpc>
              <a:buNone/>
            </a:pPr>
            <a:r>
              <a:rPr lang="en-US" altLang="zh-CN" sz="1400" b="0" dirty="0">
                <a:solidFill>
                  <a:schemeClr val="accent5"/>
                </a:solidFill>
              </a:rPr>
              <a:t>      </a:t>
            </a:r>
            <a:r>
              <a:rPr lang="zh-CN" altLang="zh-CN" sz="1400" b="0" dirty="0">
                <a:solidFill>
                  <a:schemeClr val="accent5"/>
                </a:solidFill>
              </a:rPr>
              <a:t>（当年度在公司剩余日历天数÷</a:t>
            </a:r>
            <a:r>
              <a:rPr lang="en-US" altLang="zh-CN" sz="1400" b="0" dirty="0">
                <a:solidFill>
                  <a:schemeClr val="accent5"/>
                </a:solidFill>
              </a:rPr>
              <a:t>365</a:t>
            </a:r>
            <a:r>
              <a:rPr lang="zh-CN" altLang="zh-CN" sz="1400" b="0" dirty="0">
                <a:solidFill>
                  <a:schemeClr val="accent5"/>
                </a:solidFill>
              </a:rPr>
              <a:t>天）×员工本人全年应当享受的年休假天数</a:t>
            </a:r>
            <a:r>
              <a:rPr lang="en-US" altLang="zh-CN" sz="1400" b="0" dirty="0">
                <a:solidFill>
                  <a:schemeClr val="accent5"/>
                </a:solidFill>
              </a:rPr>
              <a:t> </a:t>
            </a:r>
            <a:endParaRPr lang="zh-CN" altLang="zh-CN" sz="1400" b="0" dirty="0">
              <a:solidFill>
                <a:schemeClr val="accent5"/>
              </a:solidFill>
            </a:endParaRPr>
          </a:p>
          <a:p>
            <a:pPr marL="0" indent="0">
              <a:lnSpc>
                <a:spcPct val="200000"/>
              </a:lnSpc>
              <a:buNone/>
            </a:pPr>
            <a:endParaRPr lang="zh-CN" altLang="en-US" dirty="0"/>
          </a:p>
        </p:txBody>
      </p:sp>
    </p:spTree>
    <p:extLst>
      <p:ext uri="{BB962C8B-B14F-4D97-AF65-F5344CB8AC3E}">
        <p14:creationId xmlns:p14="http://schemas.microsoft.com/office/powerpoint/2010/main" val="39141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1600200"/>
            <a:ext cx="7859216" cy="4525963"/>
          </a:xfrm>
        </p:spPr>
        <p:txBody>
          <a:bodyPr>
            <a:normAutofit/>
          </a:bodyPr>
          <a:lstStyle/>
          <a:p>
            <a:pPr marL="0" indent="0">
              <a:buNone/>
            </a:pPr>
            <a:r>
              <a:rPr lang="en-US" altLang="zh-CN" sz="1400" b="0" dirty="0">
                <a:solidFill>
                  <a:schemeClr val="accent5"/>
                </a:solidFill>
              </a:rPr>
              <a:t>5</a:t>
            </a:r>
            <a:r>
              <a:rPr lang="zh-CN" altLang="zh-CN" sz="1400" b="0" dirty="0">
                <a:solidFill>
                  <a:schemeClr val="accent5"/>
                </a:solidFill>
              </a:rPr>
              <a:t>、有下列情形之一的，不享受带薪年休假： </a:t>
            </a:r>
          </a:p>
          <a:p>
            <a:pPr marL="0" indent="0">
              <a:buNone/>
            </a:pPr>
            <a:r>
              <a:rPr lang="en-US" altLang="zh-CN" sz="1400" b="0" dirty="0">
                <a:solidFill>
                  <a:schemeClr val="accent5"/>
                </a:solidFill>
              </a:rPr>
              <a:t>   (1) </a:t>
            </a:r>
            <a:r>
              <a:rPr lang="zh-CN" altLang="zh-CN" sz="1400" b="0" dirty="0">
                <a:solidFill>
                  <a:schemeClr val="accent5"/>
                </a:solidFill>
              </a:rPr>
              <a:t>入职本公司前连续工作不满</a:t>
            </a:r>
            <a:r>
              <a:rPr lang="en-US" altLang="zh-CN" sz="1400" b="0" dirty="0">
                <a:solidFill>
                  <a:schemeClr val="accent5"/>
                </a:solidFill>
              </a:rPr>
              <a:t>1</a:t>
            </a:r>
            <a:r>
              <a:rPr lang="zh-CN" altLang="zh-CN" sz="1400" b="0" dirty="0">
                <a:solidFill>
                  <a:schemeClr val="accent5"/>
                </a:solidFill>
              </a:rPr>
              <a:t>年的；</a:t>
            </a:r>
          </a:p>
          <a:p>
            <a:pPr marL="0" indent="0">
              <a:buNone/>
            </a:pPr>
            <a:r>
              <a:rPr lang="en-US" altLang="zh-CN" sz="1400" b="0" dirty="0">
                <a:solidFill>
                  <a:schemeClr val="accent5"/>
                </a:solidFill>
              </a:rPr>
              <a:t>   (2) </a:t>
            </a:r>
            <a:r>
              <a:rPr lang="zh-CN" altLang="zh-CN" sz="1400" b="0" dirty="0">
                <a:solidFill>
                  <a:schemeClr val="accent5"/>
                </a:solidFill>
              </a:rPr>
              <a:t>见习生、实习生；</a:t>
            </a:r>
          </a:p>
          <a:p>
            <a:pPr marL="0" indent="0">
              <a:buNone/>
            </a:pPr>
            <a:r>
              <a:rPr lang="en-US" altLang="zh-CN" sz="1400" b="0" dirty="0">
                <a:solidFill>
                  <a:schemeClr val="accent5"/>
                </a:solidFill>
              </a:rPr>
              <a:t>   (3) </a:t>
            </a:r>
            <a:r>
              <a:rPr lang="zh-CN" altLang="zh-CN" sz="1400" b="0" dirty="0">
                <a:solidFill>
                  <a:schemeClr val="accent5"/>
                </a:solidFill>
              </a:rPr>
              <a:t>员工当年请事假累计</a:t>
            </a:r>
            <a:r>
              <a:rPr lang="en-US" altLang="zh-CN" sz="1400" b="0" dirty="0">
                <a:solidFill>
                  <a:schemeClr val="accent5"/>
                </a:solidFill>
              </a:rPr>
              <a:t>20</a:t>
            </a:r>
            <a:r>
              <a:rPr lang="zh-CN" altLang="zh-CN" sz="1400" b="0" dirty="0">
                <a:solidFill>
                  <a:schemeClr val="accent5"/>
                </a:solidFill>
              </a:rPr>
              <a:t>天以上且工资照发的；</a:t>
            </a:r>
          </a:p>
          <a:p>
            <a:pPr marL="0" indent="0">
              <a:buNone/>
            </a:pPr>
            <a:r>
              <a:rPr lang="en-US" altLang="zh-CN" sz="1400" b="0" dirty="0">
                <a:solidFill>
                  <a:schemeClr val="accent5"/>
                </a:solidFill>
              </a:rPr>
              <a:t>   (4) </a:t>
            </a:r>
            <a:r>
              <a:rPr lang="zh-CN" altLang="zh-CN" sz="1400" b="0" dirty="0">
                <a:solidFill>
                  <a:schemeClr val="accent5"/>
                </a:solidFill>
              </a:rPr>
              <a:t>累计工作满</a:t>
            </a:r>
            <a:r>
              <a:rPr lang="en-US" altLang="zh-CN" sz="1400" b="0" dirty="0">
                <a:solidFill>
                  <a:schemeClr val="accent5"/>
                </a:solidFill>
              </a:rPr>
              <a:t>1</a:t>
            </a:r>
            <a:r>
              <a:rPr lang="zh-CN" altLang="zh-CN" sz="1400" b="0" dirty="0">
                <a:solidFill>
                  <a:schemeClr val="accent5"/>
                </a:solidFill>
              </a:rPr>
              <a:t>年不满</a:t>
            </a:r>
            <a:r>
              <a:rPr lang="en-US" altLang="zh-CN" sz="1400" b="0" dirty="0">
                <a:solidFill>
                  <a:schemeClr val="accent5"/>
                </a:solidFill>
              </a:rPr>
              <a:t>10</a:t>
            </a:r>
            <a:r>
              <a:rPr lang="zh-CN" altLang="zh-CN" sz="1400" b="0" dirty="0">
                <a:solidFill>
                  <a:schemeClr val="accent5"/>
                </a:solidFill>
              </a:rPr>
              <a:t>年的员工，请病假累计</a:t>
            </a:r>
            <a:r>
              <a:rPr lang="en-US" altLang="zh-CN" sz="1400" b="0" dirty="0">
                <a:solidFill>
                  <a:schemeClr val="accent5"/>
                </a:solidFill>
              </a:rPr>
              <a:t>2</a:t>
            </a:r>
            <a:r>
              <a:rPr lang="zh-CN" altLang="zh-CN" sz="1400" b="0" dirty="0">
                <a:solidFill>
                  <a:schemeClr val="accent5"/>
                </a:solidFill>
              </a:rPr>
              <a:t>个月以上的；</a:t>
            </a:r>
          </a:p>
          <a:p>
            <a:pPr marL="0" indent="0">
              <a:buNone/>
            </a:pPr>
            <a:r>
              <a:rPr lang="en-US" altLang="zh-CN" sz="1400" b="0" dirty="0">
                <a:solidFill>
                  <a:schemeClr val="accent5"/>
                </a:solidFill>
              </a:rPr>
              <a:t>   (5) </a:t>
            </a:r>
            <a:r>
              <a:rPr lang="zh-CN" altLang="zh-CN" sz="1400" b="0" dirty="0">
                <a:solidFill>
                  <a:schemeClr val="accent5"/>
                </a:solidFill>
              </a:rPr>
              <a:t>累计工作满</a:t>
            </a:r>
            <a:r>
              <a:rPr lang="en-US" altLang="zh-CN" sz="1400" b="0" dirty="0">
                <a:solidFill>
                  <a:schemeClr val="accent5"/>
                </a:solidFill>
              </a:rPr>
              <a:t>10</a:t>
            </a:r>
            <a:r>
              <a:rPr lang="zh-CN" altLang="zh-CN" sz="1400" b="0" dirty="0">
                <a:solidFill>
                  <a:schemeClr val="accent5"/>
                </a:solidFill>
              </a:rPr>
              <a:t>年不满</a:t>
            </a:r>
            <a:r>
              <a:rPr lang="en-US" altLang="zh-CN" sz="1400" b="0" dirty="0">
                <a:solidFill>
                  <a:schemeClr val="accent5"/>
                </a:solidFill>
              </a:rPr>
              <a:t>20</a:t>
            </a:r>
            <a:r>
              <a:rPr lang="zh-CN" altLang="zh-CN" sz="1400" b="0" dirty="0">
                <a:solidFill>
                  <a:schemeClr val="accent5"/>
                </a:solidFill>
              </a:rPr>
              <a:t>年的员工，请病假累计</a:t>
            </a:r>
            <a:r>
              <a:rPr lang="en-US" altLang="zh-CN" sz="1400" b="0" dirty="0">
                <a:solidFill>
                  <a:schemeClr val="accent5"/>
                </a:solidFill>
              </a:rPr>
              <a:t>3</a:t>
            </a:r>
            <a:r>
              <a:rPr lang="zh-CN" altLang="zh-CN" sz="1400" b="0" dirty="0">
                <a:solidFill>
                  <a:schemeClr val="accent5"/>
                </a:solidFill>
              </a:rPr>
              <a:t>个月以上的；</a:t>
            </a:r>
          </a:p>
          <a:p>
            <a:pPr marL="0" indent="0">
              <a:buNone/>
            </a:pPr>
            <a:r>
              <a:rPr lang="en-US" altLang="zh-CN" sz="1400" b="0" dirty="0">
                <a:solidFill>
                  <a:schemeClr val="accent5"/>
                </a:solidFill>
              </a:rPr>
              <a:t>   (6) </a:t>
            </a:r>
            <a:r>
              <a:rPr lang="zh-CN" altLang="zh-CN" sz="1400" b="0" dirty="0">
                <a:solidFill>
                  <a:schemeClr val="accent5"/>
                </a:solidFill>
              </a:rPr>
              <a:t>累计工作满</a:t>
            </a:r>
            <a:r>
              <a:rPr lang="en-US" altLang="zh-CN" sz="1400" b="0" dirty="0">
                <a:solidFill>
                  <a:schemeClr val="accent5"/>
                </a:solidFill>
              </a:rPr>
              <a:t>20</a:t>
            </a:r>
            <a:r>
              <a:rPr lang="zh-CN" altLang="zh-CN" sz="1400" b="0" dirty="0">
                <a:solidFill>
                  <a:schemeClr val="accent5"/>
                </a:solidFill>
              </a:rPr>
              <a:t>年以上的员工，请病假累计</a:t>
            </a:r>
            <a:r>
              <a:rPr lang="en-US" altLang="zh-CN" sz="1400" b="0" dirty="0">
                <a:solidFill>
                  <a:schemeClr val="accent5"/>
                </a:solidFill>
              </a:rPr>
              <a:t>4</a:t>
            </a:r>
            <a:r>
              <a:rPr lang="zh-CN" altLang="zh-CN" sz="1400" b="0" dirty="0">
                <a:solidFill>
                  <a:schemeClr val="accent5"/>
                </a:solidFill>
              </a:rPr>
              <a:t>个月以上的；</a:t>
            </a:r>
          </a:p>
          <a:p>
            <a:pPr marL="0" indent="0">
              <a:buNone/>
            </a:pPr>
            <a:r>
              <a:rPr lang="en-US" altLang="zh-CN" sz="1400" b="0" dirty="0">
                <a:solidFill>
                  <a:schemeClr val="accent5"/>
                </a:solidFill>
              </a:rPr>
              <a:t>   (7) </a:t>
            </a:r>
            <a:r>
              <a:rPr lang="zh-CN" altLang="zh-CN" sz="1400" b="0" dirty="0">
                <a:solidFill>
                  <a:schemeClr val="accent5"/>
                </a:solidFill>
              </a:rPr>
              <a:t>劳务人员；</a:t>
            </a:r>
          </a:p>
          <a:p>
            <a:pPr marL="0" indent="0">
              <a:buNone/>
            </a:pPr>
            <a:r>
              <a:rPr lang="en-US" altLang="zh-CN" sz="1400" b="0" dirty="0">
                <a:solidFill>
                  <a:schemeClr val="accent5"/>
                </a:solidFill>
              </a:rPr>
              <a:t>   (8) </a:t>
            </a:r>
            <a:r>
              <a:rPr lang="zh-CN" altLang="zh-CN" sz="1400" b="0" dirty="0">
                <a:solidFill>
                  <a:schemeClr val="accent5"/>
                </a:solidFill>
              </a:rPr>
              <a:t>非全日制用工人员；</a:t>
            </a:r>
          </a:p>
          <a:p>
            <a:pPr marL="0" indent="0">
              <a:buNone/>
            </a:pPr>
            <a:r>
              <a:rPr lang="en-US" altLang="zh-CN" sz="1400" b="0" dirty="0">
                <a:solidFill>
                  <a:schemeClr val="accent5"/>
                </a:solidFill>
              </a:rPr>
              <a:t>   (9) </a:t>
            </a:r>
            <a:r>
              <a:rPr lang="zh-CN" altLang="zh-CN" sz="1400" b="0" dirty="0">
                <a:solidFill>
                  <a:schemeClr val="accent5"/>
                </a:solidFill>
              </a:rPr>
              <a:t>国家规定的其他不符合休带薪年休假人员。</a:t>
            </a:r>
            <a:endParaRPr lang="en-US" altLang="zh-CN" sz="1400" b="0" dirty="0">
              <a:solidFill>
                <a:schemeClr val="accent5"/>
              </a:solidFill>
            </a:endParaRPr>
          </a:p>
          <a:p>
            <a:pPr marL="0" indent="0">
              <a:buNone/>
            </a:pPr>
            <a:r>
              <a:rPr lang="en-US" altLang="zh-CN" sz="1400" b="0" dirty="0">
                <a:solidFill>
                  <a:schemeClr val="accent5"/>
                </a:solidFill>
              </a:rPr>
              <a:t>6</a:t>
            </a:r>
            <a:r>
              <a:rPr lang="zh-CN" altLang="zh-CN" sz="1400" b="0" dirty="0">
                <a:solidFill>
                  <a:schemeClr val="accent5"/>
                </a:solidFill>
              </a:rPr>
              <a:t>、员工已享受当年带薪年休假，年度内又出现</a:t>
            </a:r>
            <a:r>
              <a:rPr lang="zh-CN" altLang="en-US" sz="1400" b="0" dirty="0">
                <a:solidFill>
                  <a:schemeClr val="accent5"/>
                </a:solidFill>
              </a:rPr>
              <a:t>上述</a:t>
            </a:r>
            <a:r>
              <a:rPr lang="zh-CN" altLang="zh-CN" sz="1400" b="0" dirty="0">
                <a:solidFill>
                  <a:schemeClr val="accent5"/>
                </a:solidFill>
              </a:rPr>
              <a:t>情形之一的，不享受下一年度的带薪年休假。</a:t>
            </a:r>
          </a:p>
          <a:p>
            <a:pPr marL="0" indent="0">
              <a:buNone/>
            </a:pPr>
            <a:endParaRPr lang="zh-CN" altLang="zh-CN" sz="1400" b="0" dirty="0">
              <a:solidFill>
                <a:schemeClr val="accent5"/>
              </a:solidFill>
            </a:endParaRPr>
          </a:p>
          <a:p>
            <a:endParaRPr lang="zh-CN" altLang="en-US" dirty="0"/>
          </a:p>
          <a:p>
            <a:endParaRPr lang="zh-CN" altLang="en-US" dirty="0"/>
          </a:p>
        </p:txBody>
      </p:sp>
    </p:spTree>
    <p:extLst>
      <p:ext uri="{BB962C8B-B14F-4D97-AF65-F5344CB8AC3E}">
        <p14:creationId xmlns:p14="http://schemas.microsoft.com/office/powerpoint/2010/main" val="124724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900396"/>
            <a:ext cx="8064896" cy="4065315"/>
          </a:xfrm>
        </p:spPr>
        <p:txBody>
          <a:bodyPr/>
          <a:lstStyle/>
          <a:p>
            <a:pPr marL="0" indent="0">
              <a:lnSpc>
                <a:spcPct val="200000"/>
              </a:lnSpc>
              <a:buNone/>
            </a:pPr>
            <a:r>
              <a:rPr lang="en-US" altLang="zh-CN" b="0" dirty="0">
                <a:solidFill>
                  <a:schemeClr val="accent5"/>
                </a:solidFill>
              </a:rPr>
              <a:t>    7</a:t>
            </a:r>
            <a:r>
              <a:rPr lang="zh-CN" altLang="zh-CN" b="0" dirty="0">
                <a:solidFill>
                  <a:schemeClr val="accent5"/>
                </a:solidFill>
              </a:rPr>
              <a:t>、凡当年公司安排员工休带薪年休假，但员工因本人原因不休的，须向人力资源部提交书面放弃休带薪年休假申请。</a:t>
            </a:r>
          </a:p>
          <a:p>
            <a:pPr marL="0" indent="0">
              <a:lnSpc>
                <a:spcPct val="200000"/>
              </a:lnSpc>
              <a:buNone/>
            </a:pPr>
            <a:r>
              <a:rPr lang="en-US" altLang="zh-CN" b="0" dirty="0">
                <a:solidFill>
                  <a:schemeClr val="accent5"/>
                </a:solidFill>
              </a:rPr>
              <a:t>    8</a:t>
            </a:r>
            <a:r>
              <a:rPr lang="zh-CN" altLang="zh-CN" b="0" dirty="0">
                <a:solidFill>
                  <a:schemeClr val="accent5"/>
                </a:solidFill>
              </a:rPr>
              <a:t>、员工带薪年休假的休假年度是指公历年度。</a:t>
            </a:r>
          </a:p>
          <a:p>
            <a:pPr marL="0" indent="0">
              <a:lnSpc>
                <a:spcPct val="200000"/>
              </a:lnSpc>
              <a:buNone/>
            </a:pPr>
            <a:r>
              <a:rPr lang="en-US" altLang="zh-CN" b="0" dirty="0">
                <a:solidFill>
                  <a:schemeClr val="accent5"/>
                </a:solidFill>
              </a:rPr>
              <a:t>    9</a:t>
            </a:r>
            <a:r>
              <a:rPr lang="zh-CN" altLang="zh-CN" b="0" dirty="0">
                <a:solidFill>
                  <a:schemeClr val="accent5"/>
                </a:solidFill>
              </a:rPr>
              <a:t>、员工不得因休带薪年休假而影响工作任务的完成。</a:t>
            </a:r>
          </a:p>
          <a:p>
            <a:pPr marL="0" indent="0">
              <a:lnSpc>
                <a:spcPct val="200000"/>
              </a:lnSpc>
              <a:buNone/>
            </a:pPr>
            <a:r>
              <a:rPr lang="en-US" altLang="zh-CN" b="0" dirty="0">
                <a:solidFill>
                  <a:schemeClr val="accent5"/>
                </a:solidFill>
              </a:rPr>
              <a:t>    10</a:t>
            </a:r>
            <a:r>
              <a:rPr lang="zh-CN" altLang="zh-CN" b="0" dirty="0">
                <a:solidFill>
                  <a:schemeClr val="accent5"/>
                </a:solidFill>
              </a:rPr>
              <a:t>、年休假期间，月工资全额发放。</a:t>
            </a:r>
          </a:p>
          <a:p>
            <a:endParaRPr lang="zh-CN" altLang="en-US" dirty="0"/>
          </a:p>
        </p:txBody>
      </p:sp>
      <p:sp>
        <p:nvSpPr>
          <p:cNvPr id="4" name="矩形 3"/>
          <p:cNvSpPr/>
          <p:nvPr/>
        </p:nvSpPr>
        <p:spPr>
          <a:xfrm rot="20047304">
            <a:off x="4707447" y="4865297"/>
            <a:ext cx="4420322" cy="646331"/>
          </a:xfrm>
          <a:prstGeom prst="rect">
            <a:avLst/>
          </a:prstGeom>
          <a:noFill/>
          <a:scene3d>
            <a:camera prst="orthographicFront"/>
            <a:lightRig rig="threePt" dir="t"/>
          </a:scene3d>
          <a:sp3d>
            <a:bevelT w="152400" h="50800" prst="softRound"/>
            <a:bevelB w="152400" h="50800" prst="softRound"/>
          </a:sp3d>
        </p:spPr>
        <p:txBody>
          <a:bodyPr wrap="square" lIns="91440" tIns="45720" rIns="91440" bIns="45720">
            <a:spAutoFit/>
          </a:bodyPr>
          <a:lstStyle/>
          <a:p>
            <a:pPr algn="ctr"/>
            <a:r>
              <a:rPr lang="en-US" altLang="zh-CN" sz="3600" b="1" cap="none" spc="0" dirty="0">
                <a:ln w="9525">
                  <a:solidFill>
                    <a:schemeClr val="bg1"/>
                  </a:solidFill>
                  <a:prstDash val="solid"/>
                </a:ln>
                <a:pattFill prst="pct90">
                  <a:fgClr>
                    <a:schemeClr val="accent5"/>
                  </a:fgClr>
                  <a:bgClr>
                    <a:schemeClr val="bg1"/>
                  </a:bgClr>
                </a:patt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1</a:t>
            </a:r>
            <a:r>
              <a:rPr lang="zh-CN" altLang="en-US" sz="3600" b="1" cap="none" spc="0" dirty="0">
                <a:ln w="9525">
                  <a:solidFill>
                    <a:schemeClr val="bg1"/>
                  </a:solidFill>
                  <a:prstDash val="solid"/>
                </a:ln>
                <a:pattFill prst="pct90">
                  <a:fgClr>
                    <a:schemeClr val="accent5"/>
                  </a:fgClr>
                  <a:bgClr>
                    <a:schemeClr val="bg1"/>
                  </a:bgClr>
                </a:patt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月</a:t>
            </a:r>
            <a:r>
              <a:rPr lang="en-US" altLang="zh-CN" sz="3600" b="1" cap="none" spc="0" dirty="0">
                <a:ln w="9525">
                  <a:solidFill>
                    <a:schemeClr val="bg1"/>
                  </a:solidFill>
                  <a:prstDash val="solid"/>
                </a:ln>
                <a:pattFill prst="pct90">
                  <a:fgClr>
                    <a:schemeClr val="accent5"/>
                  </a:fgClr>
                  <a:bgClr>
                    <a:schemeClr val="bg1"/>
                  </a:bgClr>
                </a:patt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1</a:t>
            </a:r>
            <a:r>
              <a:rPr lang="zh-CN" altLang="en-US" sz="3600" b="1" cap="none" spc="0" dirty="0">
                <a:ln w="9525">
                  <a:solidFill>
                    <a:schemeClr val="bg1"/>
                  </a:solidFill>
                  <a:prstDash val="solid"/>
                </a:ln>
                <a:pattFill prst="pct90">
                  <a:fgClr>
                    <a:schemeClr val="accent5"/>
                  </a:fgClr>
                  <a:bgClr>
                    <a:schemeClr val="bg1"/>
                  </a:bgClr>
                </a:patt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日</a:t>
            </a:r>
            <a:r>
              <a:rPr lang="en-US" altLang="zh-CN" sz="3600" b="1" cap="none" spc="0" dirty="0">
                <a:ln w="9525">
                  <a:solidFill>
                    <a:schemeClr val="bg1"/>
                  </a:solidFill>
                  <a:prstDash val="solid"/>
                </a:ln>
                <a:pattFill prst="pct90">
                  <a:fgClr>
                    <a:schemeClr val="accent5"/>
                  </a:fgClr>
                  <a:bgClr>
                    <a:schemeClr val="bg1"/>
                  </a:bgClr>
                </a:patt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--12</a:t>
            </a:r>
            <a:r>
              <a:rPr lang="zh-CN" altLang="en-US" sz="3600" b="1" cap="none" spc="0" dirty="0">
                <a:ln w="9525">
                  <a:solidFill>
                    <a:schemeClr val="bg1"/>
                  </a:solidFill>
                  <a:prstDash val="solid"/>
                </a:ln>
                <a:pattFill prst="pct90">
                  <a:fgClr>
                    <a:schemeClr val="accent5"/>
                  </a:fgClr>
                  <a:bgClr>
                    <a:schemeClr val="bg1"/>
                  </a:bgClr>
                </a:patt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月</a:t>
            </a:r>
            <a:r>
              <a:rPr lang="en-US" altLang="zh-CN" sz="3600" b="1" cap="none" spc="0" dirty="0">
                <a:ln w="9525">
                  <a:solidFill>
                    <a:schemeClr val="bg1"/>
                  </a:solidFill>
                  <a:prstDash val="solid"/>
                </a:ln>
                <a:pattFill prst="pct90">
                  <a:fgClr>
                    <a:schemeClr val="accent5"/>
                  </a:fgClr>
                  <a:bgClr>
                    <a:schemeClr val="bg1"/>
                  </a:bgClr>
                </a:patt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31</a:t>
            </a:r>
            <a:r>
              <a:rPr lang="zh-CN" altLang="en-US" sz="3600" b="1" cap="none" spc="0" dirty="0">
                <a:ln w="9525">
                  <a:solidFill>
                    <a:schemeClr val="bg1"/>
                  </a:solidFill>
                  <a:prstDash val="solid"/>
                </a:ln>
                <a:pattFill prst="pct90">
                  <a:fgClr>
                    <a:schemeClr val="accent5"/>
                  </a:fgClr>
                  <a:bgClr>
                    <a:schemeClr val="bg1"/>
                  </a:bgClr>
                </a:patt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日</a:t>
            </a:r>
          </a:p>
        </p:txBody>
      </p:sp>
    </p:spTree>
    <p:extLst>
      <p:ext uri="{BB962C8B-B14F-4D97-AF65-F5344CB8AC3E}">
        <p14:creationId xmlns:p14="http://schemas.microsoft.com/office/powerpoint/2010/main" val="39610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pPr marL="0" indent="0">
              <a:buNone/>
            </a:pPr>
            <a:r>
              <a:rPr lang="zh-CN" altLang="zh-CN" sz="1700" dirty="0">
                <a:solidFill>
                  <a:schemeClr val="tx1">
                    <a:lumMod val="65000"/>
                    <a:lumOff val="35000"/>
                  </a:schemeClr>
                </a:solidFill>
              </a:rPr>
              <a:t>病假</a:t>
            </a:r>
          </a:p>
          <a:p>
            <a:pPr marL="0" indent="0">
              <a:buNone/>
            </a:pPr>
            <a:r>
              <a:rPr lang="en-US" altLang="zh-CN" sz="1500" b="0" dirty="0">
                <a:solidFill>
                  <a:schemeClr val="tx1">
                    <a:lumMod val="65000"/>
                    <a:lumOff val="35000"/>
                  </a:schemeClr>
                </a:solidFill>
              </a:rPr>
              <a:t>1</a:t>
            </a:r>
            <a:r>
              <a:rPr lang="zh-CN" altLang="zh-CN" sz="1500" b="0" dirty="0">
                <a:solidFill>
                  <a:schemeClr val="tx1">
                    <a:lumMod val="65000"/>
                    <a:lumOff val="35000"/>
                  </a:schemeClr>
                </a:solidFill>
              </a:rPr>
              <a:t>、员工因看病或生病缺勤的，记为病假。</a:t>
            </a:r>
          </a:p>
          <a:p>
            <a:pPr marL="0" indent="0">
              <a:buNone/>
            </a:pPr>
            <a:r>
              <a:rPr lang="en-US" altLang="zh-CN" sz="1500" b="0" dirty="0">
                <a:solidFill>
                  <a:schemeClr val="tx1">
                    <a:lumMod val="65000"/>
                    <a:lumOff val="35000"/>
                  </a:schemeClr>
                </a:solidFill>
              </a:rPr>
              <a:t>2</a:t>
            </a:r>
            <a:r>
              <a:rPr lang="zh-CN" altLang="zh-CN" sz="1500" b="0" dirty="0">
                <a:solidFill>
                  <a:schemeClr val="tx1">
                    <a:lumMod val="65000"/>
                    <a:lumOff val="35000"/>
                  </a:schemeClr>
                </a:solidFill>
              </a:rPr>
              <a:t>、员工每年可以享受带薪病假</a:t>
            </a:r>
            <a:r>
              <a:rPr lang="en-US" altLang="zh-CN" sz="1500" b="0" dirty="0">
                <a:solidFill>
                  <a:schemeClr val="tx1">
                    <a:lumMod val="65000"/>
                    <a:lumOff val="35000"/>
                  </a:schemeClr>
                </a:solidFill>
              </a:rPr>
              <a:t>3</a:t>
            </a:r>
            <a:r>
              <a:rPr lang="zh-CN" altLang="zh-CN" sz="1500" b="0" dirty="0">
                <a:solidFill>
                  <a:schemeClr val="tx1">
                    <a:lumMod val="65000"/>
                    <a:lumOff val="35000"/>
                  </a:schemeClr>
                </a:solidFill>
              </a:rPr>
              <a:t>天</a:t>
            </a:r>
            <a:r>
              <a:rPr lang="zh-CN" altLang="en-US" sz="1500" b="0" dirty="0">
                <a:solidFill>
                  <a:schemeClr val="tx1">
                    <a:lumMod val="65000"/>
                    <a:lumOff val="35000"/>
                  </a:schemeClr>
                </a:solidFill>
              </a:rPr>
              <a:t>。</a:t>
            </a:r>
            <a:r>
              <a:rPr lang="zh-CN" altLang="zh-CN" sz="1500" b="0" dirty="0">
                <a:solidFill>
                  <a:schemeClr val="tx1">
                    <a:lumMod val="65000"/>
                    <a:lumOff val="35000"/>
                  </a:schemeClr>
                </a:solidFill>
              </a:rPr>
              <a:t>带薪病假当年有效，未休完的，不跨年累计、不顺延。</a:t>
            </a:r>
          </a:p>
          <a:p>
            <a:pPr marL="0" indent="0">
              <a:buNone/>
            </a:pPr>
            <a:r>
              <a:rPr lang="en-US" altLang="zh-CN" sz="1500" b="0" dirty="0">
                <a:solidFill>
                  <a:schemeClr val="tx1">
                    <a:lumMod val="65000"/>
                    <a:lumOff val="35000"/>
                  </a:schemeClr>
                </a:solidFill>
              </a:rPr>
              <a:t>4</a:t>
            </a:r>
            <a:r>
              <a:rPr lang="zh-CN" altLang="zh-CN" sz="1500" b="0" dirty="0">
                <a:solidFill>
                  <a:schemeClr val="tx1">
                    <a:lumMod val="65000"/>
                    <a:lumOff val="35000"/>
                  </a:schemeClr>
                </a:solidFill>
              </a:rPr>
              <a:t>、员工请</a:t>
            </a:r>
            <a:r>
              <a:rPr lang="en-US" altLang="zh-CN" sz="1500" b="0" dirty="0">
                <a:solidFill>
                  <a:schemeClr val="tx1">
                    <a:lumMod val="65000"/>
                    <a:lumOff val="35000"/>
                  </a:schemeClr>
                </a:solidFill>
              </a:rPr>
              <a:t>3</a:t>
            </a:r>
            <a:r>
              <a:rPr lang="zh-CN" altLang="zh-CN" sz="1500" b="0" dirty="0">
                <a:solidFill>
                  <a:schemeClr val="tx1">
                    <a:lumMod val="65000"/>
                    <a:lumOff val="35000"/>
                  </a:schemeClr>
                </a:solidFill>
              </a:rPr>
              <a:t>天及以上病假的，应事后</a:t>
            </a:r>
            <a:r>
              <a:rPr lang="en-US" altLang="zh-CN" sz="1500" b="0" dirty="0">
                <a:solidFill>
                  <a:schemeClr val="tx1">
                    <a:lumMod val="65000"/>
                    <a:lumOff val="35000"/>
                  </a:schemeClr>
                </a:solidFill>
              </a:rPr>
              <a:t>3</a:t>
            </a:r>
            <a:r>
              <a:rPr lang="zh-CN" altLang="zh-CN" sz="1500" b="0" dirty="0">
                <a:solidFill>
                  <a:schemeClr val="tx1">
                    <a:lumMod val="65000"/>
                    <a:lumOff val="35000"/>
                  </a:schemeClr>
                </a:solidFill>
              </a:rPr>
              <a:t>个工作日内向部门提交医院开具的病历资料（包括但不限于诊断证明、病患证明、医药费证明等，下同）及病休证明原件（其中：病休证明与病历资料应属同一家医院，下同）；员工在异地工作因生病请病假的，必须提交县级二级以上医院出具的病历资料及病休证明原件；不能提交医院病历资料及病休证明原件的，或未在规定时间内将病例资料及病休证明原件报部门备案的，按旷工处理。</a:t>
            </a:r>
          </a:p>
          <a:p>
            <a:pPr marL="0" indent="0">
              <a:buNone/>
            </a:pPr>
            <a:r>
              <a:rPr lang="en-US" altLang="zh-CN" sz="1500" b="0" dirty="0">
                <a:solidFill>
                  <a:schemeClr val="tx1">
                    <a:lumMod val="65000"/>
                    <a:lumOff val="35000"/>
                  </a:schemeClr>
                </a:solidFill>
              </a:rPr>
              <a:t>5</a:t>
            </a:r>
            <a:r>
              <a:rPr lang="zh-CN" altLang="zh-CN" sz="1500" b="0" dirty="0">
                <a:solidFill>
                  <a:schemeClr val="tx1">
                    <a:lumMod val="65000"/>
                    <a:lumOff val="35000"/>
                  </a:schemeClr>
                </a:solidFill>
              </a:rPr>
              <a:t>、无论请假长短</a:t>
            </a:r>
            <a:r>
              <a:rPr lang="en-US" altLang="zh-CN" sz="1500" b="0" dirty="0">
                <a:solidFill>
                  <a:schemeClr val="tx1">
                    <a:lumMod val="65000"/>
                    <a:lumOff val="35000"/>
                  </a:schemeClr>
                </a:solidFill>
              </a:rPr>
              <a:t>,</a:t>
            </a:r>
            <a:r>
              <a:rPr lang="zh-CN" altLang="zh-CN" sz="1500" b="0" dirty="0">
                <a:solidFill>
                  <a:schemeClr val="tx1">
                    <a:lumMod val="65000"/>
                    <a:lumOff val="35000"/>
                  </a:schemeClr>
                </a:solidFill>
              </a:rPr>
              <a:t>对员工请病假有质疑的，公司有权要求员工提交医院开具的病历证明（包括但不限于诊断证明、病患证明、医药费证明等）。</a:t>
            </a:r>
          </a:p>
          <a:p>
            <a:pPr marL="0" indent="0">
              <a:buNone/>
            </a:pPr>
            <a:r>
              <a:rPr lang="en-US" altLang="zh-CN" sz="1500" b="0" dirty="0">
                <a:solidFill>
                  <a:schemeClr val="tx1">
                    <a:lumMod val="65000"/>
                    <a:lumOff val="35000"/>
                  </a:schemeClr>
                </a:solidFill>
              </a:rPr>
              <a:t>6</a:t>
            </a:r>
            <a:r>
              <a:rPr lang="zh-CN" altLang="zh-CN" sz="1500" b="0" dirty="0">
                <a:solidFill>
                  <a:schemeClr val="tx1">
                    <a:lumMod val="65000"/>
                    <a:lumOff val="35000"/>
                  </a:schemeClr>
                </a:solidFill>
              </a:rPr>
              <a:t>、对员工提交的病历资料及病休证明产生疑义的，公司有权指定医院要求员工进行复查。</a:t>
            </a:r>
          </a:p>
          <a:p>
            <a:pPr marL="0" indent="0">
              <a:buNone/>
            </a:pPr>
            <a:r>
              <a:rPr lang="en-US" altLang="zh-CN" sz="1500" b="0" dirty="0">
                <a:solidFill>
                  <a:schemeClr val="tx1">
                    <a:lumMod val="65000"/>
                    <a:lumOff val="35000"/>
                  </a:schemeClr>
                </a:solidFill>
              </a:rPr>
              <a:t>7</a:t>
            </a:r>
            <a:r>
              <a:rPr lang="zh-CN" altLang="zh-CN" sz="1500" b="0" dirty="0">
                <a:solidFill>
                  <a:schemeClr val="tx1">
                    <a:lumMod val="65000"/>
                    <a:lumOff val="35000"/>
                  </a:schemeClr>
                </a:solidFill>
              </a:rPr>
              <a:t>、员工休病假超出可享受的带薪病假，仍未痊愈的，公司可直接用员工当年带薪年休假和加班补休充抵，充抵后不足部分按长病假处理。</a:t>
            </a:r>
          </a:p>
          <a:p>
            <a:pPr marL="0" indent="0">
              <a:buNone/>
            </a:pPr>
            <a:endParaRPr lang="zh-CN" altLang="en-US" b="0" dirty="0">
              <a:solidFill>
                <a:schemeClr val="accent1">
                  <a:lumMod val="75000"/>
                </a:schemeClr>
              </a:solidFill>
            </a:endParaRPr>
          </a:p>
        </p:txBody>
      </p:sp>
    </p:spTree>
    <p:extLst>
      <p:ext uri="{BB962C8B-B14F-4D97-AF65-F5344CB8AC3E}">
        <p14:creationId xmlns:p14="http://schemas.microsoft.com/office/powerpoint/2010/main" val="25559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1600200"/>
            <a:ext cx="7859216" cy="4525963"/>
          </a:xfrm>
        </p:spPr>
        <p:txBody>
          <a:bodyPr/>
          <a:lstStyle/>
          <a:p>
            <a:pPr marL="0" indent="0">
              <a:buNone/>
            </a:pPr>
            <a:r>
              <a:rPr lang="zh-CN" altLang="zh-CN" sz="1400" b="0" dirty="0">
                <a:solidFill>
                  <a:schemeClr val="tx1">
                    <a:lumMod val="65000"/>
                    <a:lumOff val="35000"/>
                  </a:schemeClr>
                </a:solidFill>
              </a:rPr>
              <a:t>按下列标准支付病假工资：</a:t>
            </a:r>
          </a:p>
          <a:p>
            <a:pPr marL="0" indent="0">
              <a:buNone/>
            </a:pPr>
            <a:r>
              <a:rPr lang="zh-CN" altLang="zh-CN" sz="1400" b="0" dirty="0">
                <a:solidFill>
                  <a:schemeClr val="tx1">
                    <a:lumMod val="65000"/>
                    <a:lumOff val="35000"/>
                  </a:schemeClr>
                </a:solidFill>
              </a:rPr>
              <a:t>① 在公司工作不满</a:t>
            </a:r>
            <a:r>
              <a:rPr lang="en-US" altLang="zh-CN" sz="1400" b="0" dirty="0">
                <a:solidFill>
                  <a:schemeClr val="tx1">
                    <a:lumMod val="65000"/>
                    <a:lumOff val="35000"/>
                  </a:schemeClr>
                </a:solidFill>
              </a:rPr>
              <a:t>2</a:t>
            </a:r>
            <a:r>
              <a:rPr lang="zh-CN" altLang="zh-CN" sz="1400" b="0" dirty="0">
                <a:solidFill>
                  <a:schemeClr val="tx1">
                    <a:lumMod val="65000"/>
                    <a:lumOff val="35000"/>
                  </a:schemeClr>
                </a:solidFill>
              </a:rPr>
              <a:t>年的，按本人岗位工资的</a:t>
            </a:r>
            <a:r>
              <a:rPr lang="en-US" altLang="zh-CN" sz="1400" b="0" dirty="0">
                <a:solidFill>
                  <a:schemeClr val="tx1">
                    <a:lumMod val="65000"/>
                    <a:lumOff val="35000"/>
                  </a:schemeClr>
                </a:solidFill>
              </a:rPr>
              <a:t>60</a:t>
            </a:r>
            <a:r>
              <a:rPr lang="zh-CN" altLang="zh-CN" sz="1400" b="0" dirty="0">
                <a:solidFill>
                  <a:schemeClr val="tx1">
                    <a:lumMod val="65000"/>
                    <a:lumOff val="35000"/>
                  </a:schemeClr>
                </a:solidFill>
              </a:rPr>
              <a:t>％计发</a:t>
            </a:r>
            <a:r>
              <a:rPr lang="en-US" altLang="zh-CN" sz="1400" b="0" dirty="0">
                <a:solidFill>
                  <a:schemeClr val="tx1">
                    <a:lumMod val="65000"/>
                    <a:lumOff val="35000"/>
                  </a:schemeClr>
                </a:solidFill>
              </a:rPr>
              <a:t>, </a:t>
            </a:r>
            <a:r>
              <a:rPr lang="zh-CN" altLang="zh-CN" sz="1400" b="0" dirty="0">
                <a:solidFill>
                  <a:schemeClr val="tx1">
                    <a:lumMod val="65000"/>
                    <a:lumOff val="35000"/>
                  </a:schemeClr>
                </a:solidFill>
              </a:rPr>
              <a:t>奖金按实际病休天数全额扣发；</a:t>
            </a:r>
          </a:p>
          <a:p>
            <a:pPr marL="0" indent="0">
              <a:buNone/>
            </a:pPr>
            <a:r>
              <a:rPr lang="zh-CN" altLang="zh-CN" sz="1400" b="0" dirty="0">
                <a:solidFill>
                  <a:schemeClr val="tx1">
                    <a:lumMod val="65000"/>
                    <a:lumOff val="35000"/>
                  </a:schemeClr>
                </a:solidFill>
              </a:rPr>
              <a:t>② 在公司工作满</a:t>
            </a:r>
            <a:r>
              <a:rPr lang="en-US" altLang="zh-CN" sz="1400" b="0" dirty="0">
                <a:solidFill>
                  <a:schemeClr val="tx1">
                    <a:lumMod val="65000"/>
                    <a:lumOff val="35000"/>
                  </a:schemeClr>
                </a:solidFill>
              </a:rPr>
              <a:t>2</a:t>
            </a:r>
            <a:r>
              <a:rPr lang="zh-CN" altLang="zh-CN" sz="1400" b="0" dirty="0">
                <a:solidFill>
                  <a:schemeClr val="tx1">
                    <a:lumMod val="65000"/>
                    <a:lumOff val="35000"/>
                  </a:schemeClr>
                </a:solidFill>
              </a:rPr>
              <a:t>年不满</a:t>
            </a:r>
            <a:r>
              <a:rPr lang="en-US" altLang="zh-CN" sz="1400" b="0" dirty="0">
                <a:solidFill>
                  <a:schemeClr val="tx1">
                    <a:lumMod val="65000"/>
                    <a:lumOff val="35000"/>
                  </a:schemeClr>
                </a:solidFill>
              </a:rPr>
              <a:t>4</a:t>
            </a:r>
            <a:r>
              <a:rPr lang="zh-CN" altLang="zh-CN" sz="1400" b="0" dirty="0">
                <a:solidFill>
                  <a:schemeClr val="tx1">
                    <a:lumMod val="65000"/>
                    <a:lumOff val="35000"/>
                  </a:schemeClr>
                </a:solidFill>
              </a:rPr>
              <a:t>年的，按本人岗位工资</a:t>
            </a:r>
            <a:r>
              <a:rPr lang="en-US" altLang="zh-CN" sz="1400" b="0" dirty="0">
                <a:solidFill>
                  <a:schemeClr val="tx1">
                    <a:lumMod val="65000"/>
                    <a:lumOff val="35000"/>
                  </a:schemeClr>
                </a:solidFill>
              </a:rPr>
              <a:t>70</a:t>
            </a:r>
            <a:r>
              <a:rPr lang="zh-CN" altLang="zh-CN" sz="1400" b="0" dirty="0">
                <a:solidFill>
                  <a:schemeClr val="tx1">
                    <a:lumMod val="65000"/>
                    <a:lumOff val="35000"/>
                  </a:schemeClr>
                </a:solidFill>
              </a:rPr>
              <a:t>％计发</a:t>
            </a:r>
            <a:r>
              <a:rPr lang="en-US" altLang="zh-CN" sz="1400" b="0" dirty="0">
                <a:solidFill>
                  <a:schemeClr val="tx1">
                    <a:lumMod val="65000"/>
                    <a:lumOff val="35000"/>
                  </a:schemeClr>
                </a:solidFill>
              </a:rPr>
              <a:t>, </a:t>
            </a:r>
            <a:r>
              <a:rPr lang="zh-CN" altLang="zh-CN" sz="1400" b="0" dirty="0">
                <a:solidFill>
                  <a:schemeClr val="tx1">
                    <a:lumMod val="65000"/>
                    <a:lumOff val="35000"/>
                  </a:schemeClr>
                </a:solidFill>
              </a:rPr>
              <a:t>奖金按实际病休天数全额扣发；</a:t>
            </a:r>
          </a:p>
          <a:p>
            <a:pPr marL="0" indent="0">
              <a:buNone/>
            </a:pPr>
            <a:r>
              <a:rPr lang="zh-CN" altLang="zh-CN" sz="1400" b="0" dirty="0">
                <a:solidFill>
                  <a:schemeClr val="tx1">
                    <a:lumMod val="65000"/>
                    <a:lumOff val="35000"/>
                  </a:schemeClr>
                </a:solidFill>
              </a:rPr>
              <a:t>③ 在公司工作满</a:t>
            </a:r>
            <a:r>
              <a:rPr lang="en-US" altLang="zh-CN" sz="1400" b="0" dirty="0">
                <a:solidFill>
                  <a:schemeClr val="tx1">
                    <a:lumMod val="65000"/>
                    <a:lumOff val="35000"/>
                  </a:schemeClr>
                </a:solidFill>
              </a:rPr>
              <a:t>4</a:t>
            </a:r>
            <a:r>
              <a:rPr lang="zh-CN" altLang="zh-CN" sz="1400" b="0" dirty="0">
                <a:solidFill>
                  <a:schemeClr val="tx1">
                    <a:lumMod val="65000"/>
                    <a:lumOff val="35000"/>
                  </a:schemeClr>
                </a:solidFill>
              </a:rPr>
              <a:t>年不满</a:t>
            </a:r>
            <a:r>
              <a:rPr lang="en-US" altLang="zh-CN" sz="1400" b="0" dirty="0">
                <a:solidFill>
                  <a:schemeClr val="tx1">
                    <a:lumMod val="65000"/>
                    <a:lumOff val="35000"/>
                  </a:schemeClr>
                </a:solidFill>
              </a:rPr>
              <a:t>6</a:t>
            </a:r>
            <a:r>
              <a:rPr lang="zh-CN" altLang="zh-CN" sz="1400" b="0" dirty="0">
                <a:solidFill>
                  <a:schemeClr val="tx1">
                    <a:lumMod val="65000"/>
                    <a:lumOff val="35000"/>
                  </a:schemeClr>
                </a:solidFill>
              </a:rPr>
              <a:t>年的，按本人岗位工资的</a:t>
            </a:r>
            <a:r>
              <a:rPr lang="en-US" altLang="zh-CN" sz="1400" b="0" dirty="0">
                <a:solidFill>
                  <a:schemeClr val="tx1">
                    <a:lumMod val="65000"/>
                    <a:lumOff val="35000"/>
                  </a:schemeClr>
                </a:solidFill>
              </a:rPr>
              <a:t>80</a:t>
            </a:r>
            <a:r>
              <a:rPr lang="zh-CN" altLang="zh-CN" sz="1400" b="0" dirty="0">
                <a:solidFill>
                  <a:schemeClr val="tx1">
                    <a:lumMod val="65000"/>
                    <a:lumOff val="35000"/>
                  </a:schemeClr>
                </a:solidFill>
              </a:rPr>
              <a:t>％计发</a:t>
            </a:r>
            <a:r>
              <a:rPr lang="en-US" altLang="zh-CN" sz="1400" b="0" dirty="0">
                <a:solidFill>
                  <a:schemeClr val="tx1">
                    <a:lumMod val="65000"/>
                    <a:lumOff val="35000"/>
                  </a:schemeClr>
                </a:solidFill>
              </a:rPr>
              <a:t>, </a:t>
            </a:r>
            <a:r>
              <a:rPr lang="zh-CN" altLang="zh-CN" sz="1400" b="0" dirty="0">
                <a:solidFill>
                  <a:schemeClr val="tx1">
                    <a:lumMod val="65000"/>
                    <a:lumOff val="35000"/>
                  </a:schemeClr>
                </a:solidFill>
              </a:rPr>
              <a:t>奖金按实际病休天数全额扣发；</a:t>
            </a:r>
          </a:p>
          <a:p>
            <a:pPr marL="0" indent="0">
              <a:buNone/>
            </a:pPr>
            <a:r>
              <a:rPr lang="zh-CN" altLang="zh-CN" sz="1400" b="0" dirty="0">
                <a:solidFill>
                  <a:schemeClr val="tx1">
                    <a:lumMod val="65000"/>
                    <a:lumOff val="35000"/>
                  </a:schemeClr>
                </a:solidFill>
              </a:rPr>
              <a:t>④ 在公司工作满</a:t>
            </a:r>
            <a:r>
              <a:rPr lang="en-US" altLang="zh-CN" sz="1400" b="0" dirty="0">
                <a:solidFill>
                  <a:schemeClr val="tx1">
                    <a:lumMod val="65000"/>
                    <a:lumOff val="35000"/>
                  </a:schemeClr>
                </a:solidFill>
              </a:rPr>
              <a:t>6</a:t>
            </a:r>
            <a:r>
              <a:rPr lang="zh-CN" altLang="zh-CN" sz="1400" b="0" dirty="0">
                <a:solidFill>
                  <a:schemeClr val="tx1">
                    <a:lumMod val="65000"/>
                    <a:lumOff val="35000"/>
                  </a:schemeClr>
                </a:solidFill>
              </a:rPr>
              <a:t>年不满</a:t>
            </a:r>
            <a:r>
              <a:rPr lang="en-US" altLang="zh-CN" sz="1400" b="0" dirty="0">
                <a:solidFill>
                  <a:schemeClr val="tx1">
                    <a:lumMod val="65000"/>
                    <a:lumOff val="35000"/>
                  </a:schemeClr>
                </a:solidFill>
              </a:rPr>
              <a:t>8</a:t>
            </a:r>
            <a:r>
              <a:rPr lang="zh-CN" altLang="zh-CN" sz="1400" b="0" dirty="0">
                <a:solidFill>
                  <a:schemeClr val="tx1">
                    <a:lumMod val="65000"/>
                    <a:lumOff val="35000"/>
                  </a:schemeClr>
                </a:solidFill>
              </a:rPr>
              <a:t>年的，按本人岗位工资的</a:t>
            </a:r>
            <a:r>
              <a:rPr lang="en-US" altLang="zh-CN" sz="1400" b="0" dirty="0">
                <a:solidFill>
                  <a:schemeClr val="tx1">
                    <a:lumMod val="65000"/>
                    <a:lumOff val="35000"/>
                  </a:schemeClr>
                </a:solidFill>
              </a:rPr>
              <a:t>90</a:t>
            </a:r>
            <a:r>
              <a:rPr lang="zh-CN" altLang="zh-CN" sz="1400" b="0" dirty="0">
                <a:solidFill>
                  <a:schemeClr val="tx1">
                    <a:lumMod val="65000"/>
                    <a:lumOff val="35000"/>
                  </a:schemeClr>
                </a:solidFill>
              </a:rPr>
              <a:t>％计发</a:t>
            </a:r>
            <a:r>
              <a:rPr lang="en-US" altLang="zh-CN" sz="1400" b="0" dirty="0">
                <a:solidFill>
                  <a:schemeClr val="tx1">
                    <a:lumMod val="65000"/>
                    <a:lumOff val="35000"/>
                  </a:schemeClr>
                </a:solidFill>
              </a:rPr>
              <a:t>, </a:t>
            </a:r>
            <a:r>
              <a:rPr lang="zh-CN" altLang="zh-CN" sz="1400" b="0" dirty="0">
                <a:solidFill>
                  <a:schemeClr val="tx1">
                    <a:lumMod val="65000"/>
                    <a:lumOff val="35000"/>
                  </a:schemeClr>
                </a:solidFill>
              </a:rPr>
              <a:t>奖金按实际病休天数全额扣发；</a:t>
            </a:r>
          </a:p>
          <a:p>
            <a:pPr marL="0" indent="0">
              <a:buNone/>
            </a:pPr>
            <a:r>
              <a:rPr lang="zh-CN" altLang="zh-CN" sz="1400" b="0" dirty="0">
                <a:solidFill>
                  <a:schemeClr val="tx1">
                    <a:lumMod val="65000"/>
                    <a:lumOff val="35000"/>
                  </a:schemeClr>
                </a:solidFill>
              </a:rPr>
              <a:t>⑤ 在公司工作满</a:t>
            </a:r>
            <a:r>
              <a:rPr lang="en-US" altLang="zh-CN" sz="1400" b="0" dirty="0">
                <a:solidFill>
                  <a:schemeClr val="tx1">
                    <a:lumMod val="65000"/>
                    <a:lumOff val="35000"/>
                  </a:schemeClr>
                </a:solidFill>
              </a:rPr>
              <a:t>8</a:t>
            </a:r>
            <a:r>
              <a:rPr lang="zh-CN" altLang="zh-CN" sz="1400" b="0" dirty="0">
                <a:solidFill>
                  <a:schemeClr val="tx1">
                    <a:lumMod val="65000"/>
                    <a:lumOff val="35000"/>
                  </a:schemeClr>
                </a:solidFill>
              </a:rPr>
              <a:t>年及以上的，按本人岗位工资的</a:t>
            </a:r>
            <a:r>
              <a:rPr lang="en-US" altLang="zh-CN" sz="1400" b="0" dirty="0">
                <a:solidFill>
                  <a:schemeClr val="tx1">
                    <a:lumMod val="65000"/>
                    <a:lumOff val="35000"/>
                  </a:schemeClr>
                </a:solidFill>
              </a:rPr>
              <a:t>100</a:t>
            </a:r>
            <a:r>
              <a:rPr lang="zh-CN" altLang="zh-CN" sz="1400" b="0" dirty="0">
                <a:solidFill>
                  <a:schemeClr val="tx1">
                    <a:lumMod val="65000"/>
                    <a:lumOff val="35000"/>
                  </a:schemeClr>
                </a:solidFill>
              </a:rPr>
              <a:t>％计发</a:t>
            </a:r>
            <a:r>
              <a:rPr lang="en-US" altLang="zh-CN" sz="1400" b="0" dirty="0">
                <a:solidFill>
                  <a:schemeClr val="tx1">
                    <a:lumMod val="65000"/>
                    <a:lumOff val="35000"/>
                  </a:schemeClr>
                </a:solidFill>
              </a:rPr>
              <a:t>, </a:t>
            </a:r>
            <a:r>
              <a:rPr lang="zh-CN" altLang="zh-CN" sz="1400" b="0" dirty="0">
                <a:solidFill>
                  <a:schemeClr val="tx1">
                    <a:lumMod val="65000"/>
                    <a:lumOff val="35000"/>
                  </a:schemeClr>
                </a:solidFill>
              </a:rPr>
              <a:t>奖金按实际病休天数全额扣发。</a:t>
            </a: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4077072"/>
            <a:ext cx="2299402" cy="2630895"/>
          </a:xfrm>
          <a:prstGeom prst="rect">
            <a:avLst/>
          </a:prstGeom>
        </p:spPr>
      </p:pic>
    </p:spTree>
    <p:extLst>
      <p:ext uri="{BB962C8B-B14F-4D97-AF65-F5344CB8AC3E}">
        <p14:creationId xmlns:p14="http://schemas.microsoft.com/office/powerpoint/2010/main" val="54681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pPr marL="0" indent="0">
              <a:buNone/>
            </a:pPr>
            <a:r>
              <a:rPr lang="zh-CN" altLang="zh-CN" sz="1700" dirty="0">
                <a:solidFill>
                  <a:schemeClr val="tx1">
                    <a:lumMod val="65000"/>
                    <a:lumOff val="35000"/>
                  </a:schemeClr>
                </a:solidFill>
              </a:rPr>
              <a:t>事假</a:t>
            </a:r>
          </a:p>
          <a:p>
            <a:pPr marL="0" indent="0">
              <a:buNone/>
            </a:pPr>
            <a:r>
              <a:rPr lang="en-US" altLang="zh-CN" sz="1400" b="0" dirty="0">
                <a:solidFill>
                  <a:schemeClr val="tx1">
                    <a:lumMod val="65000"/>
                    <a:lumOff val="35000"/>
                  </a:schemeClr>
                </a:solidFill>
              </a:rPr>
              <a:t>    1</a:t>
            </a:r>
            <a:r>
              <a:rPr lang="zh-CN" altLang="zh-CN" sz="1400" b="0" dirty="0">
                <a:solidFill>
                  <a:schemeClr val="tx1">
                    <a:lumMod val="65000"/>
                    <a:lumOff val="35000"/>
                  </a:schemeClr>
                </a:solidFill>
              </a:rPr>
              <a:t>、员工因办理私事缺勤的，记为事假。</a:t>
            </a:r>
          </a:p>
          <a:p>
            <a:pPr marL="0" indent="0">
              <a:buNone/>
            </a:pPr>
            <a:r>
              <a:rPr lang="en-US" altLang="zh-CN" sz="1400" b="0" dirty="0">
                <a:solidFill>
                  <a:schemeClr val="tx1">
                    <a:lumMod val="65000"/>
                    <a:lumOff val="35000"/>
                  </a:schemeClr>
                </a:solidFill>
              </a:rPr>
              <a:t>    2</a:t>
            </a:r>
            <a:r>
              <a:rPr lang="zh-CN" altLang="zh-CN" sz="1400" b="0" dirty="0">
                <a:solidFill>
                  <a:schemeClr val="tx1">
                    <a:lumMod val="65000"/>
                    <a:lumOff val="35000"/>
                  </a:schemeClr>
                </a:solidFill>
              </a:rPr>
              <a:t>、员工当年带薪年休假未休完的，或当年存在加班补休未休完的，不予批准事假。</a:t>
            </a:r>
          </a:p>
          <a:p>
            <a:pPr marL="0" indent="0">
              <a:buNone/>
            </a:pPr>
            <a:r>
              <a:rPr lang="en-US" altLang="zh-CN" sz="1400" b="0" dirty="0">
                <a:solidFill>
                  <a:schemeClr val="tx1">
                    <a:lumMod val="65000"/>
                    <a:lumOff val="35000"/>
                  </a:schemeClr>
                </a:solidFill>
              </a:rPr>
              <a:t>    3</a:t>
            </a:r>
            <a:r>
              <a:rPr lang="zh-CN" altLang="zh-CN" sz="1400" b="0" dirty="0">
                <a:solidFill>
                  <a:schemeClr val="tx1">
                    <a:lumMod val="65000"/>
                    <a:lumOff val="35000"/>
                  </a:schemeClr>
                </a:solidFill>
              </a:rPr>
              <a:t>、员工请事假，应事前</a:t>
            </a:r>
            <a:r>
              <a:rPr lang="en-US" altLang="zh-CN" sz="1400" b="0" dirty="0">
                <a:solidFill>
                  <a:schemeClr val="tx1">
                    <a:lumMod val="65000"/>
                    <a:lumOff val="35000"/>
                  </a:schemeClr>
                </a:solidFill>
              </a:rPr>
              <a:t>1</a:t>
            </a:r>
            <a:r>
              <a:rPr lang="zh-CN" altLang="zh-CN" sz="1400" b="0" dirty="0">
                <a:solidFill>
                  <a:schemeClr val="tx1">
                    <a:lumMod val="65000"/>
                    <a:lumOff val="35000"/>
                  </a:schemeClr>
                </a:solidFill>
              </a:rPr>
              <a:t>个工作日（突发事件除外）向部门提交《员工请假单》。如遇突发事件，应于事发当日或次日向部门提交《员工请假单》。</a:t>
            </a:r>
          </a:p>
          <a:p>
            <a:pPr marL="0" indent="0">
              <a:buNone/>
            </a:pPr>
            <a:r>
              <a:rPr lang="en-US" altLang="zh-CN" sz="1400" b="0" dirty="0">
                <a:solidFill>
                  <a:schemeClr val="tx1">
                    <a:lumMod val="65000"/>
                    <a:lumOff val="35000"/>
                  </a:schemeClr>
                </a:solidFill>
              </a:rPr>
              <a:t>    4</a:t>
            </a:r>
            <a:r>
              <a:rPr lang="zh-CN" altLang="zh-CN" sz="1400" b="0" dirty="0">
                <a:solidFill>
                  <a:schemeClr val="tx1">
                    <a:lumMod val="65000"/>
                    <a:lumOff val="35000"/>
                  </a:schemeClr>
                </a:solidFill>
              </a:rPr>
              <a:t>、员工请事假未按规定提交《员工请假单》的，按旷工处理，旷工天数以实际缺勤天数计</a:t>
            </a:r>
          </a:p>
          <a:p>
            <a:pPr marL="0" indent="0">
              <a:buNone/>
            </a:pPr>
            <a:r>
              <a:rPr lang="zh-CN" altLang="zh-CN" sz="1400" b="0" dirty="0">
                <a:solidFill>
                  <a:schemeClr val="tx1">
                    <a:lumMod val="65000"/>
                    <a:lumOff val="35000"/>
                  </a:schemeClr>
                </a:solidFill>
              </a:rPr>
              <a:t>算。</a:t>
            </a:r>
          </a:p>
          <a:p>
            <a:pPr marL="0" indent="0">
              <a:buNone/>
            </a:pPr>
            <a:r>
              <a:rPr lang="en-US" altLang="zh-CN" sz="1400" b="0" dirty="0">
                <a:solidFill>
                  <a:schemeClr val="tx1">
                    <a:lumMod val="65000"/>
                    <a:lumOff val="35000"/>
                  </a:schemeClr>
                </a:solidFill>
              </a:rPr>
              <a:t>    5</a:t>
            </a:r>
            <a:r>
              <a:rPr lang="zh-CN" altLang="zh-CN" sz="1400" b="0" dirty="0">
                <a:solidFill>
                  <a:schemeClr val="tx1">
                    <a:lumMod val="65000"/>
                    <a:lumOff val="35000"/>
                  </a:schemeClr>
                </a:solidFill>
              </a:rPr>
              <a:t>、员工请事假，须经部门总经理（负责人）批准；部门总经理（负责人）请事假，应直接报主管副总裁批准。事假连续</a:t>
            </a:r>
            <a:r>
              <a:rPr lang="en-US" altLang="zh-CN" sz="1400" b="0" dirty="0">
                <a:solidFill>
                  <a:schemeClr val="tx1">
                    <a:lumMod val="65000"/>
                    <a:lumOff val="35000"/>
                  </a:schemeClr>
                </a:solidFill>
              </a:rPr>
              <a:t>3</a:t>
            </a:r>
            <a:r>
              <a:rPr lang="zh-CN" altLang="zh-CN" sz="1400" b="0" dirty="0">
                <a:solidFill>
                  <a:schemeClr val="tx1">
                    <a:lumMod val="65000"/>
                    <a:lumOff val="35000"/>
                  </a:schemeClr>
                </a:solidFill>
              </a:rPr>
              <a:t>天及以上的，须经主管副总裁批准。</a:t>
            </a:r>
          </a:p>
          <a:p>
            <a:pPr marL="0" indent="0">
              <a:buNone/>
            </a:pPr>
            <a:r>
              <a:rPr lang="en-US" altLang="zh-CN" sz="1400" b="0" dirty="0">
                <a:solidFill>
                  <a:schemeClr val="tx1">
                    <a:lumMod val="65000"/>
                    <a:lumOff val="35000"/>
                  </a:schemeClr>
                </a:solidFill>
              </a:rPr>
              <a:t>    6</a:t>
            </a:r>
            <a:r>
              <a:rPr lang="zh-CN" altLang="zh-CN" sz="1400" b="0" dirty="0">
                <a:solidFill>
                  <a:schemeClr val="tx1">
                    <a:lumMod val="65000"/>
                    <a:lumOff val="35000"/>
                  </a:schemeClr>
                </a:solidFill>
              </a:rPr>
              <a:t>、凡员工请事假未批准擅自休假的，按旷工处理，旷工天数以实际缺勤天数计算。</a:t>
            </a:r>
          </a:p>
          <a:p>
            <a:pPr marL="0" indent="0">
              <a:buNone/>
            </a:pPr>
            <a:r>
              <a:rPr lang="en-US" altLang="zh-CN" sz="1400" b="0" dirty="0">
                <a:solidFill>
                  <a:schemeClr val="tx1">
                    <a:lumMod val="65000"/>
                    <a:lumOff val="35000"/>
                  </a:schemeClr>
                </a:solidFill>
              </a:rPr>
              <a:t>    7</a:t>
            </a:r>
            <a:r>
              <a:rPr lang="zh-CN" altLang="zh-CN" sz="1400" b="0" dirty="0">
                <a:solidFill>
                  <a:schemeClr val="tx1">
                    <a:lumMod val="65000"/>
                    <a:lumOff val="35000"/>
                  </a:schemeClr>
                </a:solidFill>
              </a:rPr>
              <a:t>、凡员工请事假的，根据请假天数扣除日工资。</a:t>
            </a:r>
          </a:p>
          <a:p>
            <a:pPr marL="0" indent="0">
              <a:buNone/>
            </a:pPr>
            <a:r>
              <a:rPr lang="en-US" altLang="zh-CN" sz="1400" b="0" dirty="0">
                <a:solidFill>
                  <a:schemeClr val="tx1">
                    <a:lumMod val="65000"/>
                    <a:lumOff val="35000"/>
                  </a:schemeClr>
                </a:solidFill>
              </a:rPr>
              <a:t>    8</a:t>
            </a:r>
            <a:r>
              <a:rPr lang="zh-CN" altLang="zh-CN" sz="1400" b="0" dirty="0">
                <a:solidFill>
                  <a:schemeClr val="tx1">
                    <a:lumMod val="65000"/>
                    <a:lumOff val="35000"/>
                  </a:schemeClr>
                </a:solidFill>
              </a:rPr>
              <a:t>、员工当年请事假不得超过</a:t>
            </a:r>
            <a:r>
              <a:rPr lang="en-US" altLang="zh-CN" sz="1400" b="0" dirty="0">
                <a:solidFill>
                  <a:schemeClr val="tx1">
                    <a:lumMod val="65000"/>
                    <a:lumOff val="35000"/>
                  </a:schemeClr>
                </a:solidFill>
              </a:rPr>
              <a:t>20</a:t>
            </a:r>
            <a:r>
              <a:rPr lang="zh-CN" altLang="zh-CN" sz="1400" b="0" dirty="0">
                <a:solidFill>
                  <a:schemeClr val="tx1">
                    <a:lumMod val="65000"/>
                    <a:lumOff val="35000"/>
                  </a:schemeClr>
                </a:solidFill>
              </a:rPr>
              <a:t>天。</a:t>
            </a:r>
            <a:endParaRPr lang="en-US" altLang="zh-CN" sz="1400" b="0" dirty="0">
              <a:solidFill>
                <a:schemeClr val="tx1">
                  <a:lumMod val="65000"/>
                  <a:lumOff val="35000"/>
                </a:schemeClr>
              </a:solidFill>
            </a:endParaRPr>
          </a:p>
          <a:p>
            <a:pPr marL="0" indent="0">
              <a:buNone/>
            </a:pPr>
            <a:r>
              <a:rPr lang="en-US" altLang="zh-CN" sz="1400" b="0" dirty="0">
                <a:solidFill>
                  <a:schemeClr val="tx1">
                    <a:lumMod val="65000"/>
                    <a:lumOff val="35000"/>
                  </a:schemeClr>
                </a:solidFill>
              </a:rPr>
              <a:t>    9</a:t>
            </a:r>
            <a:r>
              <a:rPr lang="zh-CN" altLang="en-US" sz="1400" b="0" dirty="0">
                <a:solidFill>
                  <a:schemeClr val="tx1">
                    <a:lumMod val="65000"/>
                    <a:lumOff val="35000"/>
                  </a:schemeClr>
                </a:solidFill>
              </a:rPr>
              <a:t>、</a:t>
            </a:r>
            <a:r>
              <a:rPr lang="x-none" altLang="zh-CN" sz="1400" b="0" dirty="0">
                <a:solidFill>
                  <a:schemeClr val="tx1">
                    <a:lumMod val="65000"/>
                    <a:lumOff val="35000"/>
                  </a:schemeClr>
                </a:solidFill>
              </a:rPr>
              <a:t>员工当年请事假</a:t>
            </a:r>
            <a:r>
              <a:rPr lang="zh-CN" altLang="zh-CN" sz="1400" b="0" dirty="0">
                <a:solidFill>
                  <a:schemeClr val="tx1">
                    <a:lumMod val="65000"/>
                    <a:lumOff val="35000"/>
                  </a:schemeClr>
                </a:solidFill>
              </a:rPr>
              <a:t>最多</a:t>
            </a:r>
            <a:r>
              <a:rPr lang="x-none" altLang="zh-CN" sz="1400" b="0" dirty="0">
                <a:solidFill>
                  <a:schemeClr val="tx1">
                    <a:lumMod val="65000"/>
                    <a:lumOff val="35000"/>
                  </a:schemeClr>
                </a:solidFill>
              </a:rPr>
              <a:t>不得超过20天</a:t>
            </a:r>
            <a:r>
              <a:rPr lang="zh-CN" altLang="zh-CN" sz="1400" b="0" dirty="0">
                <a:solidFill>
                  <a:schemeClr val="tx1">
                    <a:lumMod val="65000"/>
                    <a:lumOff val="35000"/>
                  </a:schemeClr>
                </a:solidFill>
              </a:rPr>
              <a:t>（不包括实习生），</a:t>
            </a:r>
            <a:r>
              <a:rPr lang="x-none" altLang="zh-CN" sz="1400" b="0" dirty="0">
                <a:solidFill>
                  <a:schemeClr val="tx1">
                    <a:lumMod val="65000"/>
                    <a:lumOff val="35000"/>
                  </a:schemeClr>
                </a:solidFill>
              </a:rPr>
              <a:t>连续或累计满20天的，扣发当年年终奖金，</a:t>
            </a:r>
            <a:r>
              <a:rPr lang="zh-CN" altLang="zh-CN" sz="1400" b="0" dirty="0">
                <a:solidFill>
                  <a:schemeClr val="tx1">
                    <a:lumMod val="65000"/>
                    <a:lumOff val="35000"/>
                  </a:schemeClr>
                </a:solidFill>
              </a:rPr>
              <a:t>且</a:t>
            </a:r>
            <a:r>
              <a:rPr lang="x-none" altLang="zh-CN" sz="1400" b="0" dirty="0">
                <a:solidFill>
                  <a:schemeClr val="tx1">
                    <a:lumMod val="65000"/>
                    <a:lumOff val="35000"/>
                  </a:schemeClr>
                </a:solidFill>
              </a:rPr>
              <a:t>不得参加当年“优秀员工”评审。</a:t>
            </a:r>
            <a:endParaRPr lang="zh-CN" altLang="zh-CN" sz="1400" b="0" dirty="0">
              <a:solidFill>
                <a:schemeClr val="tx1">
                  <a:lumMod val="65000"/>
                  <a:lumOff val="35000"/>
                </a:schemeClr>
              </a:solidFill>
            </a:endParaRPr>
          </a:p>
          <a:p>
            <a:pPr marL="0" indent="0">
              <a:buNone/>
            </a:pPr>
            <a:r>
              <a:rPr lang="en-US" altLang="zh-CN" sz="1400" b="0" dirty="0">
                <a:solidFill>
                  <a:schemeClr val="tx1">
                    <a:lumMod val="65000"/>
                    <a:lumOff val="35000"/>
                  </a:schemeClr>
                </a:solidFill>
              </a:rPr>
              <a:t>    10</a:t>
            </a:r>
            <a:r>
              <a:rPr lang="zh-CN" altLang="en-US" sz="1400" b="0" dirty="0">
                <a:solidFill>
                  <a:schemeClr val="tx1">
                    <a:lumMod val="65000"/>
                    <a:lumOff val="35000"/>
                  </a:schemeClr>
                </a:solidFill>
              </a:rPr>
              <a:t>、</a:t>
            </a:r>
            <a:r>
              <a:rPr lang="zh-CN" altLang="zh-CN" sz="1400" b="0" dirty="0">
                <a:solidFill>
                  <a:schemeClr val="tx1">
                    <a:lumMod val="65000"/>
                    <a:lumOff val="35000"/>
                  </a:schemeClr>
                </a:solidFill>
              </a:rPr>
              <a:t>凡员工请事</a:t>
            </a:r>
            <a:r>
              <a:rPr lang="x-none" altLang="zh-CN" sz="1400" b="0" dirty="0">
                <a:solidFill>
                  <a:schemeClr val="tx1">
                    <a:lumMod val="65000"/>
                    <a:lumOff val="35000"/>
                  </a:schemeClr>
                </a:solidFill>
              </a:rPr>
              <a:t>假</a:t>
            </a:r>
            <a:r>
              <a:rPr lang="zh-CN" altLang="zh-CN" sz="1400" b="0" dirty="0">
                <a:solidFill>
                  <a:schemeClr val="tx1">
                    <a:lumMod val="65000"/>
                    <a:lumOff val="35000"/>
                  </a:schemeClr>
                </a:solidFill>
              </a:rPr>
              <a:t>的，全额扣除请假当日的岗位工资及绩效工资</a:t>
            </a:r>
            <a:r>
              <a:rPr lang="x-none" altLang="zh-CN" sz="1400" b="0" dirty="0">
                <a:solidFill>
                  <a:schemeClr val="tx1">
                    <a:lumMod val="65000"/>
                    <a:lumOff val="35000"/>
                  </a:schemeClr>
                </a:solidFill>
              </a:rPr>
              <a:t>。</a:t>
            </a:r>
            <a:endParaRPr lang="zh-CN" altLang="zh-CN" sz="1400" b="0" dirty="0">
              <a:solidFill>
                <a:schemeClr val="tx1">
                  <a:lumMod val="65000"/>
                  <a:lumOff val="35000"/>
                </a:schemeClr>
              </a:solidFill>
            </a:endParaRPr>
          </a:p>
          <a:p>
            <a:endParaRPr lang="zh-CN" altLang="zh-CN" dirty="0"/>
          </a:p>
          <a:p>
            <a:endParaRPr lang="zh-CN" altLang="en-US" dirty="0"/>
          </a:p>
        </p:txBody>
      </p:sp>
    </p:spTree>
    <p:extLst>
      <p:ext uri="{BB962C8B-B14F-4D97-AF65-F5344CB8AC3E}">
        <p14:creationId xmlns:p14="http://schemas.microsoft.com/office/powerpoint/2010/main" val="12162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zh-CN" b="0" dirty="0"/>
              <a:t>请销假</a:t>
            </a:r>
          </a:p>
          <a:p>
            <a:pPr marL="0" indent="0">
              <a:buNone/>
            </a:pPr>
            <a:r>
              <a:rPr lang="en-US" altLang="zh-CN" sz="1400" b="0" dirty="0"/>
              <a:t>    1</a:t>
            </a:r>
            <a:r>
              <a:rPr lang="zh-CN" altLang="en-US" sz="1400" b="0" dirty="0"/>
              <a:t>、</a:t>
            </a:r>
            <a:r>
              <a:rPr lang="zh-CN" altLang="zh-CN" sz="1400" b="0" dirty="0"/>
              <a:t>员工请假必须提前</a:t>
            </a:r>
            <a:r>
              <a:rPr lang="en-US" altLang="zh-CN" sz="1400" b="0" dirty="0"/>
              <a:t>1-3</a:t>
            </a:r>
            <a:r>
              <a:rPr lang="zh-CN" altLang="en-US" sz="1400" b="0" dirty="0"/>
              <a:t>个工作日</a:t>
            </a:r>
            <a:r>
              <a:rPr lang="zh-CN" altLang="zh-CN" sz="1400" b="0" dirty="0"/>
              <a:t>以邮件形式填写《员工请假单》，报直属上级审批；连续请假</a:t>
            </a:r>
            <a:r>
              <a:rPr lang="en-US" altLang="zh-CN" sz="1400" b="0" dirty="0"/>
              <a:t>3</a:t>
            </a:r>
            <a:r>
              <a:rPr lang="zh-CN" altLang="zh-CN" sz="1400" b="0" dirty="0"/>
              <a:t>天及以上的，需报部门总经理审批；</a:t>
            </a:r>
          </a:p>
          <a:p>
            <a:pPr marL="0" indent="0">
              <a:buNone/>
            </a:pPr>
            <a:r>
              <a:rPr lang="en-US" altLang="zh-CN" sz="1400" b="0" dirty="0"/>
              <a:t>    2</a:t>
            </a:r>
            <a:r>
              <a:rPr lang="zh-CN" altLang="en-US" sz="1400" b="0" dirty="0"/>
              <a:t>、</a:t>
            </a:r>
            <a:r>
              <a:rPr lang="zh-CN" altLang="zh-CN" sz="1400" b="0" dirty="0"/>
              <a:t>员工请假获批后需向人力资源部提交纸版《员工请假单》备案； </a:t>
            </a:r>
          </a:p>
          <a:p>
            <a:pPr marL="0" indent="0">
              <a:buNone/>
            </a:pPr>
            <a:r>
              <a:rPr lang="en-US" altLang="zh-CN" sz="1400" b="0" dirty="0"/>
              <a:t>    3</a:t>
            </a:r>
            <a:r>
              <a:rPr lang="zh-CN" altLang="en-US" sz="1400" b="0" dirty="0"/>
              <a:t>、</a:t>
            </a:r>
            <a:r>
              <a:rPr lang="zh-CN" altLang="zh-CN" sz="1400" b="0" dirty="0"/>
              <a:t>员工请假未获批准，审批人应邮件回复员工并告知驳回原因，该员工不得擅自离岗或不上班，否则按旷工处理；</a:t>
            </a:r>
          </a:p>
          <a:p>
            <a:pPr marL="0" indent="0">
              <a:buNone/>
            </a:pPr>
            <a:r>
              <a:rPr lang="en-US" altLang="zh-CN" sz="1400" b="0" dirty="0"/>
              <a:t>    4</a:t>
            </a:r>
            <a:r>
              <a:rPr lang="zh-CN" altLang="en-US" sz="1400" b="0" dirty="0"/>
              <a:t>、</a:t>
            </a:r>
            <a:r>
              <a:rPr lang="zh-CN" altLang="zh-CN" sz="1400" b="0" dirty="0"/>
              <a:t>遇突发事件（如急诊、丧假等）不能提前填报请假单的，员工应在</a:t>
            </a:r>
            <a:r>
              <a:rPr lang="zh-CN" altLang="en-US" sz="1400" b="0" dirty="0"/>
              <a:t>休假</a:t>
            </a:r>
            <a:r>
              <a:rPr lang="zh-CN" altLang="zh-CN" sz="1400" b="0" dirty="0"/>
              <a:t>前电话</a:t>
            </a:r>
            <a:r>
              <a:rPr lang="zh-CN" altLang="en-US" sz="1400" b="0" dirty="0"/>
              <a:t>告知</a:t>
            </a:r>
            <a:r>
              <a:rPr lang="zh-CN" altLang="zh-CN" sz="1400" b="0" dirty="0"/>
              <a:t>直属上级并说明原因，并于销假后的三个工作日内补办相应的请假手续；</a:t>
            </a:r>
          </a:p>
          <a:p>
            <a:pPr marL="0" indent="0">
              <a:buNone/>
            </a:pPr>
            <a:r>
              <a:rPr lang="en-US" altLang="zh-CN" sz="1400" b="0" dirty="0"/>
              <a:t>    5</a:t>
            </a:r>
            <a:r>
              <a:rPr lang="zh-CN" altLang="en-US" sz="1400" b="0" dirty="0"/>
              <a:t>、</a:t>
            </a:r>
            <a:r>
              <a:rPr lang="zh-CN" altLang="zh-CN" sz="1400" b="0" dirty="0"/>
              <a:t>员工请假以小时为单位，最小时长为</a:t>
            </a:r>
            <a:r>
              <a:rPr lang="en-US" altLang="zh-CN" sz="1400" b="0" dirty="0"/>
              <a:t>1</a:t>
            </a:r>
            <a:r>
              <a:rPr lang="zh-CN" altLang="zh-CN" sz="1400" b="0" dirty="0"/>
              <a:t>小时，以小时整数倍累加；</a:t>
            </a:r>
          </a:p>
          <a:p>
            <a:pPr marL="0" indent="0">
              <a:buNone/>
            </a:pPr>
            <a:r>
              <a:rPr lang="en-US" altLang="zh-CN" sz="1400" b="0" dirty="0"/>
              <a:t>    6</a:t>
            </a:r>
            <a:r>
              <a:rPr lang="zh-CN" altLang="en-US" sz="1400" b="0" dirty="0"/>
              <a:t>、</a:t>
            </a:r>
            <a:r>
              <a:rPr lang="zh-CN" altLang="zh-CN" sz="1400" b="0" dirty="0"/>
              <a:t>因故续假，应在请假期满前的两个工作日内按请假流程提交新的准假手续；</a:t>
            </a:r>
          </a:p>
          <a:p>
            <a:pPr marL="0" indent="0">
              <a:buNone/>
            </a:pPr>
            <a:r>
              <a:rPr lang="en-US" altLang="zh-CN" sz="1400" b="0" dirty="0"/>
              <a:t>    7</a:t>
            </a:r>
            <a:r>
              <a:rPr lang="zh-CN" altLang="en-US" sz="1400" b="0" dirty="0"/>
              <a:t>、</a:t>
            </a:r>
            <a:r>
              <a:rPr lang="zh-CN" altLang="zh-CN" sz="1400" b="0" dirty="0"/>
              <a:t>请假获批后又取消假期的，必须重新提报销假时间，经直属上级批准并报人力资源部备案，否则不记为出勤。</a:t>
            </a:r>
          </a:p>
          <a:p>
            <a:endParaRPr lang="zh-CN" altLang="en-US" b="0" dirty="0"/>
          </a:p>
        </p:txBody>
      </p:sp>
    </p:spTree>
    <p:extLst>
      <p:ext uri="{BB962C8B-B14F-4D97-AF65-F5344CB8AC3E}">
        <p14:creationId xmlns:p14="http://schemas.microsoft.com/office/powerpoint/2010/main" val="191614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请假流程</a:t>
            </a:r>
          </a:p>
        </p:txBody>
      </p:sp>
      <p:sp>
        <p:nvSpPr>
          <p:cNvPr id="3" name="内容占位符 2"/>
          <p:cNvSpPr>
            <a:spLocks noGrp="1"/>
          </p:cNvSpPr>
          <p:nvPr>
            <p:ph idx="1"/>
          </p:nvPr>
        </p:nvSpPr>
        <p:spPr/>
        <p:txBody>
          <a:bodyPr/>
          <a:lstStyle/>
          <a:p>
            <a:pPr marL="0" indent="0">
              <a:buNone/>
            </a:pPr>
            <a:endParaRPr lang="en-US" altLang="zh-CN" dirty="0">
              <a:solidFill>
                <a:srgbClr val="0070C0"/>
              </a:solidFill>
            </a:endParaRPr>
          </a:p>
          <a:p>
            <a:r>
              <a:rPr lang="zh-CN" altLang="en-US" dirty="0">
                <a:solidFill>
                  <a:srgbClr val="0070C0"/>
                </a:solidFill>
              </a:rPr>
              <a:t>请假</a:t>
            </a:r>
            <a:r>
              <a:rPr lang="zh-CN" altLang="en-US" dirty="0">
                <a:solidFill>
                  <a:srgbClr val="0070C0"/>
                </a:solidFill>
                <a:latin typeface="Arial" pitchFamily="34" charset="0"/>
                <a:cs typeface="Arial" pitchFamily="34" charset="0"/>
              </a:rPr>
              <a:t>＜</a:t>
            </a:r>
            <a:r>
              <a:rPr lang="en-US" altLang="zh-CN" dirty="0">
                <a:solidFill>
                  <a:srgbClr val="0070C0"/>
                </a:solidFill>
                <a:latin typeface="Arial" pitchFamily="34" charset="0"/>
                <a:cs typeface="Arial" pitchFamily="34" charset="0"/>
              </a:rPr>
              <a:t>3</a:t>
            </a:r>
            <a:r>
              <a:rPr lang="zh-CN" altLang="en-US" dirty="0">
                <a:solidFill>
                  <a:srgbClr val="0070C0"/>
                </a:solidFill>
                <a:latin typeface="Arial" pitchFamily="34" charset="0"/>
                <a:cs typeface="Arial" pitchFamily="34" charset="0"/>
              </a:rPr>
              <a:t>天时：</a:t>
            </a:r>
            <a:endParaRPr lang="en-US" altLang="zh-CN" dirty="0">
              <a:solidFill>
                <a:srgbClr val="0070C0"/>
              </a:solidFill>
              <a:latin typeface="Arial" pitchFamily="34" charset="0"/>
              <a:cs typeface="Arial" pitchFamily="34" charset="0"/>
            </a:endParaRPr>
          </a:p>
          <a:p>
            <a:endParaRPr lang="en-US" altLang="zh-CN" b="0" dirty="0">
              <a:solidFill>
                <a:srgbClr val="C00000"/>
              </a:solidFill>
            </a:endParaRPr>
          </a:p>
          <a:p>
            <a:pPr marL="0" indent="0">
              <a:buNone/>
            </a:pPr>
            <a:endParaRPr lang="en-US" altLang="zh-CN" b="0" dirty="0">
              <a:solidFill>
                <a:srgbClr val="C00000"/>
              </a:solidFill>
            </a:endParaRPr>
          </a:p>
          <a:p>
            <a:endParaRPr lang="en-US" altLang="zh-CN" b="0" dirty="0">
              <a:solidFill>
                <a:srgbClr val="C00000"/>
              </a:solidFill>
            </a:endParaRPr>
          </a:p>
          <a:p>
            <a:endParaRPr lang="en-US" altLang="zh-CN" b="0" dirty="0">
              <a:solidFill>
                <a:srgbClr val="C00000"/>
              </a:solidFill>
            </a:endParaRPr>
          </a:p>
          <a:p>
            <a:r>
              <a:rPr lang="zh-CN" altLang="en-US" dirty="0">
                <a:solidFill>
                  <a:srgbClr val="0070C0"/>
                </a:solidFill>
              </a:rPr>
              <a:t>请假</a:t>
            </a:r>
            <a:r>
              <a:rPr lang="zh-CN" altLang="en-US" dirty="0">
                <a:solidFill>
                  <a:srgbClr val="0070C0"/>
                </a:solidFill>
                <a:latin typeface="Arial" pitchFamily="34" charset="0"/>
                <a:cs typeface="Arial" pitchFamily="34" charset="0"/>
              </a:rPr>
              <a:t>≥ </a:t>
            </a:r>
            <a:r>
              <a:rPr lang="en-US" altLang="zh-CN" dirty="0">
                <a:solidFill>
                  <a:srgbClr val="0070C0"/>
                </a:solidFill>
                <a:latin typeface="Arial" pitchFamily="34" charset="0"/>
                <a:cs typeface="Arial" pitchFamily="34" charset="0"/>
              </a:rPr>
              <a:t>3</a:t>
            </a:r>
            <a:r>
              <a:rPr lang="zh-CN" altLang="en-US" dirty="0">
                <a:solidFill>
                  <a:srgbClr val="0070C0"/>
                </a:solidFill>
                <a:latin typeface="Arial" pitchFamily="34" charset="0"/>
                <a:cs typeface="Arial" pitchFamily="34" charset="0"/>
              </a:rPr>
              <a:t>天时：</a:t>
            </a:r>
            <a:endParaRPr lang="en-US" altLang="zh-CN" dirty="0">
              <a:solidFill>
                <a:srgbClr val="0070C0"/>
              </a:solidFill>
              <a:latin typeface="Arial" pitchFamily="34" charset="0"/>
              <a:cs typeface="Arial" pitchFamily="34" charset="0"/>
            </a:endParaRPr>
          </a:p>
          <a:p>
            <a:endParaRPr lang="zh-CN" altLang="en-US" dirty="0"/>
          </a:p>
        </p:txBody>
      </p:sp>
      <p:sp>
        <p:nvSpPr>
          <p:cNvPr id="4" name="圆角矩形 3"/>
          <p:cNvSpPr/>
          <p:nvPr/>
        </p:nvSpPr>
        <p:spPr>
          <a:xfrm>
            <a:off x="1045946" y="2735473"/>
            <a:ext cx="1221797" cy="72906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0070C0"/>
                </a:solidFill>
              </a:rPr>
              <a:t>病假、事假、调休等</a:t>
            </a:r>
          </a:p>
        </p:txBody>
      </p:sp>
      <p:sp>
        <p:nvSpPr>
          <p:cNvPr id="8" name="右箭头 7"/>
          <p:cNvSpPr/>
          <p:nvPr/>
        </p:nvSpPr>
        <p:spPr>
          <a:xfrm>
            <a:off x="2268620" y="3027996"/>
            <a:ext cx="288032" cy="144016"/>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圆角矩形 8"/>
          <p:cNvSpPr/>
          <p:nvPr/>
        </p:nvSpPr>
        <p:spPr>
          <a:xfrm>
            <a:off x="2556652" y="2735473"/>
            <a:ext cx="1511292" cy="72906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0070C0"/>
                </a:solidFill>
              </a:rPr>
              <a:t>提前提报</a:t>
            </a:r>
            <a:r>
              <a:rPr lang="en-US" altLang="zh-CN" sz="1200" dirty="0">
                <a:solidFill>
                  <a:srgbClr val="0070C0"/>
                </a:solidFill>
              </a:rPr>
              <a:t>《</a:t>
            </a:r>
            <a:r>
              <a:rPr lang="zh-CN" altLang="en-US" sz="1200" dirty="0">
                <a:solidFill>
                  <a:srgbClr val="0070C0"/>
                </a:solidFill>
              </a:rPr>
              <a:t>请假单</a:t>
            </a:r>
            <a:r>
              <a:rPr lang="en-US" altLang="zh-CN" sz="1200" dirty="0">
                <a:solidFill>
                  <a:srgbClr val="0070C0"/>
                </a:solidFill>
              </a:rPr>
              <a:t>》</a:t>
            </a:r>
            <a:r>
              <a:rPr lang="zh-CN" altLang="en-US" sz="1200" dirty="0">
                <a:solidFill>
                  <a:srgbClr val="0070C0"/>
                </a:solidFill>
              </a:rPr>
              <a:t>（电子版</a:t>
            </a:r>
            <a:r>
              <a:rPr lang="en-US" altLang="zh-CN" sz="1200" dirty="0">
                <a:solidFill>
                  <a:srgbClr val="0070C0"/>
                </a:solidFill>
              </a:rPr>
              <a:t>+</a:t>
            </a:r>
            <a:r>
              <a:rPr lang="zh-CN" altLang="en-US" sz="1200" dirty="0">
                <a:solidFill>
                  <a:srgbClr val="0070C0"/>
                </a:solidFill>
              </a:rPr>
              <a:t>纸版）</a:t>
            </a:r>
          </a:p>
        </p:txBody>
      </p:sp>
      <p:sp>
        <p:nvSpPr>
          <p:cNvPr id="10" name="右箭头 9"/>
          <p:cNvSpPr/>
          <p:nvPr/>
        </p:nvSpPr>
        <p:spPr>
          <a:xfrm>
            <a:off x="4067944" y="3027996"/>
            <a:ext cx="288032" cy="144016"/>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圆角矩形 10"/>
          <p:cNvSpPr/>
          <p:nvPr/>
        </p:nvSpPr>
        <p:spPr>
          <a:xfrm>
            <a:off x="4367894" y="2735473"/>
            <a:ext cx="991430" cy="72906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0070C0"/>
                </a:solidFill>
              </a:rPr>
              <a:t>直属上级审批</a:t>
            </a:r>
            <a:r>
              <a:rPr lang="en-US" altLang="zh-CN" sz="1200" dirty="0">
                <a:solidFill>
                  <a:srgbClr val="0070C0"/>
                </a:solidFill>
              </a:rPr>
              <a:t>/</a:t>
            </a:r>
            <a:r>
              <a:rPr lang="zh-CN" altLang="en-US" sz="1200" dirty="0">
                <a:solidFill>
                  <a:srgbClr val="0070C0"/>
                </a:solidFill>
              </a:rPr>
              <a:t>签字</a:t>
            </a:r>
          </a:p>
        </p:txBody>
      </p:sp>
      <p:sp>
        <p:nvSpPr>
          <p:cNvPr id="12" name="右箭头 11"/>
          <p:cNvSpPr/>
          <p:nvPr/>
        </p:nvSpPr>
        <p:spPr>
          <a:xfrm>
            <a:off x="5361736" y="3027996"/>
            <a:ext cx="288032" cy="144016"/>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圆角矩形 12"/>
          <p:cNvSpPr/>
          <p:nvPr/>
        </p:nvSpPr>
        <p:spPr>
          <a:xfrm>
            <a:off x="5659274" y="2735473"/>
            <a:ext cx="1442512" cy="72906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0070C0"/>
                </a:solidFill>
              </a:rPr>
              <a:t>纸版交人力备存</a:t>
            </a:r>
          </a:p>
        </p:txBody>
      </p:sp>
      <p:sp>
        <p:nvSpPr>
          <p:cNvPr id="14" name="圆角矩形 13"/>
          <p:cNvSpPr/>
          <p:nvPr/>
        </p:nvSpPr>
        <p:spPr>
          <a:xfrm>
            <a:off x="1045946" y="4797152"/>
            <a:ext cx="1221797" cy="72906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0070C0"/>
                </a:solidFill>
              </a:rPr>
              <a:t>病假、事假、调休等</a:t>
            </a:r>
          </a:p>
        </p:txBody>
      </p:sp>
      <p:sp>
        <p:nvSpPr>
          <p:cNvPr id="15" name="右箭头 14"/>
          <p:cNvSpPr/>
          <p:nvPr/>
        </p:nvSpPr>
        <p:spPr>
          <a:xfrm>
            <a:off x="2268620" y="5089675"/>
            <a:ext cx="288032" cy="144016"/>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圆角矩形 15"/>
          <p:cNvSpPr/>
          <p:nvPr/>
        </p:nvSpPr>
        <p:spPr>
          <a:xfrm>
            <a:off x="2556652" y="4797152"/>
            <a:ext cx="1511292" cy="72906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0070C0"/>
                </a:solidFill>
              </a:rPr>
              <a:t>提前提报</a:t>
            </a:r>
            <a:r>
              <a:rPr lang="en-US" altLang="zh-CN" sz="1200" dirty="0">
                <a:solidFill>
                  <a:srgbClr val="0070C0"/>
                </a:solidFill>
              </a:rPr>
              <a:t>《</a:t>
            </a:r>
            <a:r>
              <a:rPr lang="zh-CN" altLang="en-US" sz="1200" dirty="0">
                <a:solidFill>
                  <a:srgbClr val="0070C0"/>
                </a:solidFill>
              </a:rPr>
              <a:t>请假单</a:t>
            </a:r>
            <a:r>
              <a:rPr lang="en-US" altLang="zh-CN" sz="1200" dirty="0">
                <a:solidFill>
                  <a:srgbClr val="0070C0"/>
                </a:solidFill>
              </a:rPr>
              <a:t>》</a:t>
            </a:r>
            <a:r>
              <a:rPr lang="zh-CN" altLang="en-US" sz="1200" dirty="0">
                <a:solidFill>
                  <a:srgbClr val="0070C0"/>
                </a:solidFill>
              </a:rPr>
              <a:t>（电子版</a:t>
            </a:r>
            <a:r>
              <a:rPr lang="en-US" altLang="zh-CN" sz="1200" dirty="0">
                <a:solidFill>
                  <a:srgbClr val="0070C0"/>
                </a:solidFill>
              </a:rPr>
              <a:t>+</a:t>
            </a:r>
            <a:r>
              <a:rPr lang="zh-CN" altLang="en-US" sz="1200" dirty="0">
                <a:solidFill>
                  <a:srgbClr val="0070C0"/>
                </a:solidFill>
              </a:rPr>
              <a:t>纸版）</a:t>
            </a:r>
          </a:p>
        </p:txBody>
      </p:sp>
      <p:sp>
        <p:nvSpPr>
          <p:cNvPr id="17" name="右箭头 16"/>
          <p:cNvSpPr/>
          <p:nvPr/>
        </p:nvSpPr>
        <p:spPr>
          <a:xfrm>
            <a:off x="4067944" y="5089675"/>
            <a:ext cx="288032" cy="144016"/>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圆角矩形 17"/>
          <p:cNvSpPr/>
          <p:nvPr/>
        </p:nvSpPr>
        <p:spPr>
          <a:xfrm>
            <a:off x="4367894" y="4797152"/>
            <a:ext cx="991430" cy="72906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0070C0"/>
                </a:solidFill>
              </a:rPr>
              <a:t>直属上级审批</a:t>
            </a:r>
            <a:r>
              <a:rPr lang="en-US" altLang="zh-CN" sz="1200" dirty="0">
                <a:solidFill>
                  <a:srgbClr val="0070C0"/>
                </a:solidFill>
              </a:rPr>
              <a:t>/</a:t>
            </a:r>
            <a:r>
              <a:rPr lang="zh-CN" altLang="en-US" sz="1200" dirty="0">
                <a:solidFill>
                  <a:srgbClr val="0070C0"/>
                </a:solidFill>
              </a:rPr>
              <a:t>签字</a:t>
            </a:r>
          </a:p>
        </p:txBody>
      </p:sp>
      <p:sp>
        <p:nvSpPr>
          <p:cNvPr id="19" name="右箭头 18"/>
          <p:cNvSpPr/>
          <p:nvPr/>
        </p:nvSpPr>
        <p:spPr>
          <a:xfrm>
            <a:off x="5361736" y="5089675"/>
            <a:ext cx="288032" cy="144016"/>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圆角矩形 19"/>
          <p:cNvSpPr/>
          <p:nvPr/>
        </p:nvSpPr>
        <p:spPr>
          <a:xfrm>
            <a:off x="5649768" y="4797152"/>
            <a:ext cx="1154480" cy="72906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0070C0"/>
                </a:solidFill>
              </a:rPr>
              <a:t>部门总经理审批</a:t>
            </a:r>
            <a:r>
              <a:rPr lang="en-US" altLang="zh-CN" sz="1200" dirty="0">
                <a:solidFill>
                  <a:srgbClr val="0070C0"/>
                </a:solidFill>
              </a:rPr>
              <a:t>/</a:t>
            </a:r>
            <a:r>
              <a:rPr lang="zh-CN" altLang="en-US" sz="1200" dirty="0">
                <a:solidFill>
                  <a:srgbClr val="0070C0"/>
                </a:solidFill>
              </a:rPr>
              <a:t>签字</a:t>
            </a:r>
          </a:p>
        </p:txBody>
      </p:sp>
      <p:sp>
        <p:nvSpPr>
          <p:cNvPr id="21" name="右箭头 20"/>
          <p:cNvSpPr/>
          <p:nvPr/>
        </p:nvSpPr>
        <p:spPr>
          <a:xfrm>
            <a:off x="6804248" y="5089675"/>
            <a:ext cx="288032" cy="144016"/>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圆角矩形 21"/>
          <p:cNvSpPr/>
          <p:nvPr/>
        </p:nvSpPr>
        <p:spPr>
          <a:xfrm>
            <a:off x="7099096" y="4797152"/>
            <a:ext cx="1361336" cy="72906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0070C0"/>
                </a:solidFill>
              </a:rPr>
              <a:t>纸版交人力备存</a:t>
            </a:r>
          </a:p>
        </p:txBody>
      </p:sp>
    </p:spTree>
    <p:extLst>
      <p:ext uri="{BB962C8B-B14F-4D97-AF65-F5344CB8AC3E}">
        <p14:creationId xmlns:p14="http://schemas.microsoft.com/office/powerpoint/2010/main" val="215027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加班管理</a:t>
            </a:r>
          </a:p>
        </p:txBody>
      </p:sp>
      <p:sp>
        <p:nvSpPr>
          <p:cNvPr id="3" name="内容占位符 2"/>
          <p:cNvSpPr>
            <a:spLocks noGrp="1"/>
          </p:cNvSpPr>
          <p:nvPr>
            <p:ph idx="1"/>
          </p:nvPr>
        </p:nvSpPr>
        <p:spPr>
          <a:xfrm>
            <a:off x="457200" y="1600200"/>
            <a:ext cx="8229600" cy="4997152"/>
          </a:xfrm>
        </p:spPr>
        <p:txBody>
          <a:bodyPr>
            <a:normAutofit fontScale="70000" lnSpcReduction="20000"/>
          </a:bodyPr>
          <a:lstStyle/>
          <a:p>
            <a:pPr marL="0" indent="0">
              <a:lnSpc>
                <a:spcPct val="200000"/>
              </a:lnSpc>
              <a:buNone/>
            </a:pPr>
            <a:r>
              <a:rPr lang="zh-CN" altLang="en-US" sz="2300" dirty="0">
                <a:solidFill>
                  <a:srgbClr val="2A8640"/>
                </a:solidFill>
              </a:rPr>
              <a:t>加班管理</a:t>
            </a:r>
            <a:endParaRPr lang="en-US" altLang="zh-CN" sz="2300" dirty="0">
              <a:solidFill>
                <a:srgbClr val="2A8640"/>
              </a:solidFill>
            </a:endParaRPr>
          </a:p>
          <a:p>
            <a:pPr marL="0" indent="0">
              <a:lnSpc>
                <a:spcPct val="200000"/>
              </a:lnSpc>
              <a:buNone/>
            </a:pPr>
            <a:r>
              <a:rPr lang="en-US" altLang="zh-CN" sz="1900" b="0" dirty="0">
                <a:solidFill>
                  <a:srgbClr val="2A8640"/>
                </a:solidFill>
              </a:rPr>
              <a:t>    </a:t>
            </a:r>
            <a:r>
              <a:rPr lang="zh-CN" altLang="zh-CN" sz="1900" b="0" dirty="0">
                <a:solidFill>
                  <a:srgbClr val="2A8640"/>
                </a:solidFill>
              </a:rPr>
              <a:t>加班员工必须提前填写《加班申请单》，报项目负责人审批。</a:t>
            </a:r>
            <a:endParaRPr lang="en-US" altLang="zh-CN" sz="1900" b="0" dirty="0">
              <a:solidFill>
                <a:srgbClr val="2A8640"/>
              </a:solidFill>
            </a:endParaRPr>
          </a:p>
          <a:p>
            <a:pPr marL="0" indent="0">
              <a:lnSpc>
                <a:spcPct val="200000"/>
              </a:lnSpc>
              <a:buNone/>
            </a:pPr>
            <a:r>
              <a:rPr lang="en-US" altLang="zh-CN" sz="1900" b="0" dirty="0">
                <a:solidFill>
                  <a:srgbClr val="2A8640"/>
                </a:solidFill>
              </a:rPr>
              <a:t>    </a:t>
            </a:r>
            <a:r>
              <a:rPr lang="zh-CN" altLang="zh-CN" sz="1900" b="0" dirty="0">
                <a:solidFill>
                  <a:srgbClr val="2A8640"/>
                </a:solidFill>
              </a:rPr>
              <a:t>加班时间以</a:t>
            </a:r>
            <a:r>
              <a:rPr lang="en-US" altLang="zh-CN" sz="1900" b="0" dirty="0">
                <a:solidFill>
                  <a:srgbClr val="2A8640"/>
                </a:solidFill>
              </a:rPr>
              <a:t>1</a:t>
            </a:r>
            <a:r>
              <a:rPr lang="zh-CN" altLang="zh-CN" sz="1900" b="0" dirty="0">
                <a:solidFill>
                  <a:srgbClr val="2A8640"/>
                </a:solidFill>
              </a:rPr>
              <a:t>小时作为起点记时单位</a:t>
            </a:r>
            <a:r>
              <a:rPr lang="en-US" altLang="zh-CN" sz="1900" b="0" dirty="0">
                <a:solidFill>
                  <a:srgbClr val="2A8640"/>
                </a:solidFill>
              </a:rPr>
              <a:t>,</a:t>
            </a:r>
            <a:r>
              <a:rPr lang="zh-CN" altLang="zh-CN" sz="1900" b="0" dirty="0">
                <a:solidFill>
                  <a:srgbClr val="2A8640"/>
                </a:solidFill>
              </a:rPr>
              <a:t>工作日加班不超过</a:t>
            </a:r>
            <a:r>
              <a:rPr lang="en-US" altLang="zh-CN" sz="1900" b="0" dirty="0">
                <a:solidFill>
                  <a:srgbClr val="2A8640"/>
                </a:solidFill>
              </a:rPr>
              <a:t>3</a:t>
            </a:r>
            <a:r>
              <a:rPr lang="zh-CN" altLang="zh-CN" sz="1900" b="0" dirty="0">
                <a:solidFill>
                  <a:srgbClr val="2A8640"/>
                </a:solidFill>
              </a:rPr>
              <a:t>小时，公休日及法定节假日加班不超过</a:t>
            </a:r>
            <a:r>
              <a:rPr lang="en-US" altLang="zh-CN" sz="1900" b="0" dirty="0">
                <a:solidFill>
                  <a:srgbClr val="2A8640"/>
                </a:solidFill>
              </a:rPr>
              <a:t>8</a:t>
            </a:r>
            <a:r>
              <a:rPr lang="zh-CN" altLang="zh-CN" sz="1900" b="0" dirty="0">
                <a:solidFill>
                  <a:srgbClr val="2A8640"/>
                </a:solidFill>
              </a:rPr>
              <a:t>小时。</a:t>
            </a:r>
            <a:endParaRPr lang="en-US" altLang="zh-CN" sz="1900" b="0" dirty="0">
              <a:solidFill>
                <a:srgbClr val="2A8640"/>
              </a:solidFill>
            </a:endParaRPr>
          </a:p>
          <a:p>
            <a:pPr marL="0" indent="0">
              <a:lnSpc>
                <a:spcPct val="200000"/>
              </a:lnSpc>
              <a:buNone/>
            </a:pPr>
            <a:r>
              <a:rPr lang="en-US" altLang="zh-CN" sz="1900" b="0" dirty="0">
                <a:solidFill>
                  <a:srgbClr val="2A8640"/>
                </a:solidFill>
              </a:rPr>
              <a:t>    </a:t>
            </a:r>
            <a:r>
              <a:rPr lang="zh-CN" altLang="zh-CN" sz="1900" b="0" dirty="0">
                <a:solidFill>
                  <a:srgbClr val="2A8640"/>
                </a:solidFill>
              </a:rPr>
              <a:t>在工作日安排加班时，晚餐休息时间不记入加班时长，具体时间安排如下： </a:t>
            </a:r>
          </a:p>
          <a:p>
            <a:pPr marL="0" indent="0">
              <a:lnSpc>
                <a:spcPct val="200000"/>
              </a:lnSpc>
              <a:buNone/>
            </a:pPr>
            <a:r>
              <a:rPr lang="en-US" altLang="zh-CN" sz="1900" b="0" dirty="0">
                <a:solidFill>
                  <a:srgbClr val="2A8640"/>
                </a:solidFill>
              </a:rPr>
              <a:t>        </a:t>
            </a:r>
            <a:r>
              <a:rPr lang="zh-CN" altLang="zh-CN" sz="1900" b="0" dirty="0">
                <a:solidFill>
                  <a:srgbClr val="2A8640"/>
                </a:solidFill>
              </a:rPr>
              <a:t>北京地区晚餐休息时间为： </a:t>
            </a:r>
            <a:r>
              <a:rPr lang="en-US" altLang="zh-CN" sz="1900" b="0" dirty="0">
                <a:solidFill>
                  <a:srgbClr val="2A8640"/>
                </a:solidFill>
              </a:rPr>
              <a:t>18:00-19:00</a:t>
            </a:r>
            <a:endParaRPr lang="zh-CN" altLang="zh-CN" sz="1900" b="0" dirty="0">
              <a:solidFill>
                <a:srgbClr val="2A8640"/>
              </a:solidFill>
            </a:endParaRPr>
          </a:p>
          <a:p>
            <a:pPr marL="0" indent="0">
              <a:lnSpc>
                <a:spcPct val="200000"/>
              </a:lnSpc>
              <a:buNone/>
            </a:pPr>
            <a:r>
              <a:rPr lang="en-US" altLang="zh-CN" sz="1900" b="0" dirty="0">
                <a:solidFill>
                  <a:srgbClr val="2A8640"/>
                </a:solidFill>
              </a:rPr>
              <a:t>        </a:t>
            </a:r>
            <a:r>
              <a:rPr lang="zh-CN" altLang="zh-CN" sz="1900" b="0" dirty="0">
                <a:solidFill>
                  <a:srgbClr val="2A8640"/>
                </a:solidFill>
              </a:rPr>
              <a:t>天津地区晚餐休息时间为：</a:t>
            </a:r>
            <a:r>
              <a:rPr lang="en-US" altLang="zh-CN" sz="1900" b="0" dirty="0">
                <a:solidFill>
                  <a:srgbClr val="2A8640"/>
                </a:solidFill>
              </a:rPr>
              <a:t> 17:30-18:30</a:t>
            </a:r>
            <a:endParaRPr lang="zh-CN" altLang="zh-CN" sz="1900" b="0" dirty="0">
              <a:solidFill>
                <a:srgbClr val="2A8640"/>
              </a:solidFill>
            </a:endParaRPr>
          </a:p>
          <a:p>
            <a:pPr marL="0" indent="0">
              <a:lnSpc>
                <a:spcPct val="200000"/>
              </a:lnSpc>
              <a:buNone/>
            </a:pPr>
            <a:r>
              <a:rPr lang="en-US" altLang="zh-CN" sz="1900" b="0" dirty="0">
                <a:solidFill>
                  <a:srgbClr val="2A8640"/>
                </a:solidFill>
              </a:rPr>
              <a:t>        </a:t>
            </a:r>
            <a:r>
              <a:rPr lang="zh-CN" altLang="zh-CN" sz="1900" b="0" dirty="0">
                <a:solidFill>
                  <a:srgbClr val="2A8640"/>
                </a:solidFill>
              </a:rPr>
              <a:t>太原地区晚餐休息时间为：</a:t>
            </a:r>
            <a:r>
              <a:rPr lang="en-US" altLang="zh-CN" sz="1900" b="0" dirty="0">
                <a:solidFill>
                  <a:srgbClr val="2A8640"/>
                </a:solidFill>
              </a:rPr>
              <a:t> 18:00-19:00 </a:t>
            </a:r>
            <a:endParaRPr lang="zh-CN" altLang="zh-CN" sz="1900" b="0" dirty="0">
              <a:solidFill>
                <a:srgbClr val="2A8640"/>
              </a:solidFill>
            </a:endParaRPr>
          </a:p>
          <a:p>
            <a:pPr marL="0" indent="0">
              <a:lnSpc>
                <a:spcPct val="200000"/>
              </a:lnSpc>
              <a:buNone/>
            </a:pPr>
            <a:r>
              <a:rPr lang="en-US" altLang="zh-CN" sz="1900" b="0" dirty="0">
                <a:solidFill>
                  <a:srgbClr val="2A8640"/>
                </a:solidFill>
              </a:rPr>
              <a:t>        </a:t>
            </a:r>
            <a:r>
              <a:rPr lang="zh-CN" altLang="zh-CN" sz="1900" b="0" dirty="0">
                <a:solidFill>
                  <a:srgbClr val="2A8640"/>
                </a:solidFill>
              </a:rPr>
              <a:t>其他地区（含项目现场）：以北京地区时间安排为准</a:t>
            </a:r>
          </a:p>
          <a:p>
            <a:pPr marL="0" indent="0">
              <a:lnSpc>
                <a:spcPct val="200000"/>
              </a:lnSpc>
              <a:buNone/>
            </a:pPr>
            <a:r>
              <a:rPr lang="en-US" altLang="zh-CN" sz="1900" b="0" dirty="0">
                <a:solidFill>
                  <a:srgbClr val="2A8640"/>
                </a:solidFill>
              </a:rPr>
              <a:t>    </a:t>
            </a:r>
            <a:r>
              <a:rPr lang="zh-CN" altLang="zh-CN" sz="1900" b="0" dirty="0">
                <a:solidFill>
                  <a:srgbClr val="2A8640"/>
                </a:solidFill>
              </a:rPr>
              <a:t>在休息日或法定节假日加班时，连续加班达</a:t>
            </a:r>
            <a:r>
              <a:rPr lang="en-US" altLang="zh-CN" sz="1900" b="0" dirty="0">
                <a:solidFill>
                  <a:srgbClr val="2A8640"/>
                </a:solidFill>
              </a:rPr>
              <a:t>4</a:t>
            </a:r>
            <a:r>
              <a:rPr lang="zh-CN" altLang="zh-CN" sz="1900" b="0" dirty="0">
                <a:solidFill>
                  <a:srgbClr val="2A8640"/>
                </a:solidFill>
              </a:rPr>
              <a:t>小时且包含午休时间（</a:t>
            </a:r>
            <a:r>
              <a:rPr lang="en-US" altLang="zh-CN" sz="1900" b="0" dirty="0">
                <a:solidFill>
                  <a:srgbClr val="2A8640"/>
                </a:solidFill>
              </a:rPr>
              <a:t>12:00-13:00</a:t>
            </a:r>
            <a:r>
              <a:rPr lang="zh-CN" altLang="zh-CN" sz="1900" b="0" dirty="0">
                <a:solidFill>
                  <a:srgbClr val="2A8640"/>
                </a:solidFill>
              </a:rPr>
              <a:t>）的，午休时间不记入加班时长。</a:t>
            </a:r>
          </a:p>
          <a:p>
            <a:endParaRPr lang="zh-CN" altLang="en-US" dirty="0"/>
          </a:p>
        </p:txBody>
      </p:sp>
    </p:spTree>
    <p:extLst>
      <p:ext uri="{BB962C8B-B14F-4D97-AF65-F5344CB8AC3E}">
        <p14:creationId xmlns:p14="http://schemas.microsoft.com/office/powerpoint/2010/main" val="105678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200000"/>
              </a:lnSpc>
              <a:buNone/>
            </a:pPr>
            <a:r>
              <a:rPr lang="zh-CN" altLang="en-US" dirty="0">
                <a:solidFill>
                  <a:srgbClr val="2A8640"/>
                </a:solidFill>
              </a:rPr>
              <a:t>加班申请审批流程</a:t>
            </a:r>
            <a:endParaRPr lang="en-US" altLang="zh-CN" dirty="0">
              <a:solidFill>
                <a:srgbClr val="2A8640"/>
              </a:solidFill>
            </a:endParaRPr>
          </a:p>
          <a:p>
            <a:pPr marL="0" indent="0">
              <a:lnSpc>
                <a:spcPct val="200000"/>
              </a:lnSpc>
              <a:buNone/>
            </a:pPr>
            <a:r>
              <a:rPr lang="en-US" altLang="zh-CN" sz="1300" b="0" dirty="0">
                <a:solidFill>
                  <a:srgbClr val="2A8640"/>
                </a:solidFill>
              </a:rPr>
              <a:t>    1</a:t>
            </a:r>
            <a:r>
              <a:rPr lang="zh-CN" altLang="en-US" sz="1300" b="0" dirty="0">
                <a:solidFill>
                  <a:srgbClr val="2A8640"/>
                </a:solidFill>
              </a:rPr>
              <a:t>、</a:t>
            </a:r>
            <a:r>
              <a:rPr lang="zh-CN" altLang="zh-CN" sz="1300" b="0" dirty="0">
                <a:solidFill>
                  <a:srgbClr val="2A8640"/>
                </a:solidFill>
              </a:rPr>
              <a:t>因工作需要加班的，加班员工必须提前以邮件形式填写《加班申请单》，报直属上级审批；</a:t>
            </a:r>
          </a:p>
          <a:p>
            <a:pPr marL="0" indent="0">
              <a:lnSpc>
                <a:spcPct val="200000"/>
              </a:lnSpc>
              <a:buNone/>
            </a:pPr>
            <a:r>
              <a:rPr lang="en-US" altLang="zh-CN" sz="1300" b="0" dirty="0">
                <a:solidFill>
                  <a:srgbClr val="2A8640"/>
                </a:solidFill>
              </a:rPr>
              <a:t>    2</a:t>
            </a:r>
            <a:r>
              <a:rPr lang="zh-CN" altLang="en-US" sz="1300" b="0" dirty="0">
                <a:solidFill>
                  <a:srgbClr val="2A8640"/>
                </a:solidFill>
              </a:rPr>
              <a:t>、</a:t>
            </a:r>
            <a:r>
              <a:rPr lang="zh-CN" altLang="zh-CN" sz="1300" b="0" dirty="0">
                <a:solidFill>
                  <a:srgbClr val="2A8640"/>
                </a:solidFill>
              </a:rPr>
              <a:t>因参与项目组工作需要加班的，报任务分配者（项目组长</a:t>
            </a:r>
            <a:r>
              <a:rPr lang="en-US" altLang="zh-CN" sz="1300" b="0" dirty="0">
                <a:solidFill>
                  <a:srgbClr val="2A8640"/>
                </a:solidFill>
              </a:rPr>
              <a:t>/</a:t>
            </a:r>
            <a:r>
              <a:rPr lang="zh-CN" altLang="zh-CN" sz="1300" b="0" dirty="0">
                <a:solidFill>
                  <a:srgbClr val="2A8640"/>
                </a:solidFill>
              </a:rPr>
              <a:t>项目经理）审批，审批人结合工作任务认定确需加班的，邮件批注</a:t>
            </a:r>
            <a:r>
              <a:rPr lang="en-GB" altLang="zh-CN" sz="1300" b="0" dirty="0">
                <a:solidFill>
                  <a:srgbClr val="2A8640"/>
                </a:solidFill>
              </a:rPr>
              <a:t>“</a:t>
            </a:r>
            <a:r>
              <a:rPr lang="zh-CN" altLang="zh-CN" sz="1300" b="0" dirty="0">
                <a:solidFill>
                  <a:srgbClr val="2A8640"/>
                </a:solidFill>
              </a:rPr>
              <a:t>同意</a:t>
            </a:r>
            <a:r>
              <a:rPr lang="en-GB" altLang="zh-CN" sz="1300" b="0" dirty="0">
                <a:solidFill>
                  <a:srgbClr val="2A8640"/>
                </a:solidFill>
              </a:rPr>
              <a:t>”</a:t>
            </a:r>
            <a:r>
              <a:rPr lang="zh-CN" altLang="zh-CN" sz="1300" b="0" dirty="0">
                <a:solidFill>
                  <a:srgbClr val="2A8640"/>
                </a:solidFill>
              </a:rPr>
              <a:t>并抄送给员工本人及其直属上级悉知；审批不同意的，邮件回复员工，并告知驳回原因</a:t>
            </a: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217" y="4077072"/>
            <a:ext cx="2881566" cy="2324389"/>
          </a:xfrm>
          <a:prstGeom prst="rect">
            <a:avLst/>
          </a:prstGeom>
        </p:spPr>
      </p:pic>
    </p:spTree>
    <p:extLst>
      <p:ext uri="{BB962C8B-B14F-4D97-AF65-F5344CB8AC3E}">
        <p14:creationId xmlns:p14="http://schemas.microsoft.com/office/powerpoint/2010/main" val="267371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10"/>
          <p:cNvSpPr>
            <a:spLocks noChangeArrowheads="1"/>
          </p:cNvSpPr>
          <p:nvPr/>
        </p:nvSpPr>
        <p:spPr bwMode="gray">
          <a:xfrm>
            <a:off x="1840828" y="3228807"/>
            <a:ext cx="5562600" cy="1306512"/>
          </a:xfrm>
          <a:prstGeom prst="roundRect">
            <a:avLst>
              <a:gd name="adj" fmla="val 10889"/>
            </a:avLst>
          </a:prstGeom>
          <a:solidFill>
            <a:schemeClr val="accent1">
              <a:lumMod val="60000"/>
              <a:lumOff val="40000"/>
            </a:schemeClr>
          </a:soli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4" name="内容占位符 2"/>
          <p:cNvSpPr>
            <a:spLocks noGrp="1"/>
          </p:cNvSpPr>
          <p:nvPr>
            <p:ph idx="1"/>
          </p:nvPr>
        </p:nvSpPr>
        <p:spPr>
          <a:xfrm>
            <a:off x="507328" y="1632786"/>
            <a:ext cx="8229600" cy="4525963"/>
          </a:xfrm>
        </p:spPr>
        <p:txBody>
          <a:bodyPr/>
          <a:lstStyle/>
          <a:p>
            <a:pPr marL="0" indent="0">
              <a:buNone/>
            </a:pPr>
            <a:endParaRPr lang="en-US" altLang="zh-CN" dirty="0"/>
          </a:p>
          <a:p>
            <a:pPr marL="0" indent="0">
              <a:buNone/>
            </a:pPr>
            <a:endParaRPr lang="en-US" altLang="zh-CN" dirty="0"/>
          </a:p>
          <a:p>
            <a:pPr marL="0" indent="0">
              <a:buNone/>
            </a:pPr>
            <a:endParaRPr lang="en-US" altLang="zh-CN" dirty="0"/>
          </a:p>
        </p:txBody>
      </p:sp>
      <p:grpSp>
        <p:nvGrpSpPr>
          <p:cNvPr id="17" name="Group 3"/>
          <p:cNvGrpSpPr>
            <a:grpSpLocks/>
          </p:cNvGrpSpPr>
          <p:nvPr/>
        </p:nvGrpSpPr>
        <p:grpSpPr bwMode="auto">
          <a:xfrm>
            <a:off x="1833612" y="1713044"/>
            <a:ext cx="5562600" cy="1314450"/>
            <a:chOff x="1065" y="1020"/>
            <a:chExt cx="3504" cy="828"/>
          </a:xfrm>
        </p:grpSpPr>
        <p:sp>
          <p:nvSpPr>
            <p:cNvPr id="18" name="AutoShape 4"/>
            <p:cNvSpPr>
              <a:spLocks noChangeArrowheads="1"/>
            </p:cNvSpPr>
            <p:nvPr/>
          </p:nvSpPr>
          <p:spPr bwMode="gray">
            <a:xfrm>
              <a:off x="1065" y="1020"/>
              <a:ext cx="3504" cy="823"/>
            </a:xfrm>
            <a:prstGeom prst="roundRect">
              <a:avLst>
                <a:gd name="adj" fmla="val 10889"/>
              </a:avLst>
            </a:prstGeom>
            <a:solidFill>
              <a:schemeClr val="accent1">
                <a:lumMod val="60000"/>
                <a:lumOff val="40000"/>
              </a:schemeClr>
            </a:solidFill>
            <a:ln w="38100">
              <a:solidFill>
                <a:srgbClr val="FFFFFF"/>
              </a:solidFill>
              <a:round/>
              <a:headEnd/>
              <a:tailEnd/>
            </a:ln>
            <a:effectLst>
              <a:outerShdw dist="135003" dir="2928844" algn="ctr" rotWithShape="0">
                <a:srgbClr val="000000">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AutoShape 5"/>
            <p:cNvSpPr>
              <a:spLocks noChangeArrowheads="1"/>
            </p:cNvSpPr>
            <p:nvPr/>
          </p:nvSpPr>
          <p:spPr bwMode="gray">
            <a:xfrm>
              <a:off x="1142" y="1133"/>
              <a:ext cx="675" cy="673"/>
            </a:xfrm>
            <a:prstGeom prst="roundRect">
              <a:avLst>
                <a:gd name="adj" fmla="val 11921"/>
              </a:avLst>
            </a:prstGeom>
            <a:gradFill rotWithShape="1">
              <a:gsLst>
                <a:gs pos="0">
                  <a:srgbClr val="0066CC"/>
                </a:gs>
                <a:gs pos="100000">
                  <a:srgbClr val="00478E"/>
                </a:gs>
              </a:gsLst>
              <a:lin ang="5400000" scaled="1"/>
            </a:gradFill>
            <a:ln w="38100">
              <a:solidFill>
                <a:schemeClr val="tx1"/>
              </a:solidFill>
              <a:round/>
              <a:headEnd/>
              <a:tailEnd/>
            </a:ln>
          </p:spPr>
          <p:txBody>
            <a:bodyPr wrap="none" anchor="ctr"/>
            <a:lstStyle/>
            <a:p>
              <a:endParaRPr lang="zh-CN" altLang="en-US">
                <a:latin typeface="Calibri" pitchFamily="34" charset="0"/>
              </a:endParaRPr>
            </a:p>
          </p:txBody>
        </p:sp>
        <p:sp>
          <p:nvSpPr>
            <p:cNvPr id="20" name="Freeform 6"/>
            <p:cNvSpPr>
              <a:spLocks/>
            </p:cNvSpPr>
            <p:nvPr/>
          </p:nvSpPr>
          <p:spPr bwMode="gray">
            <a:xfrm>
              <a:off x="1177" y="1171"/>
              <a:ext cx="337" cy="33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fontAlgn="auto">
                <a:spcBef>
                  <a:spcPts val="0"/>
                </a:spcBef>
                <a:spcAft>
                  <a:spcPts val="0"/>
                </a:spcAft>
                <a:defRPr/>
              </a:pPr>
              <a:endParaRPr lang="zh-CN" altLang="en-US">
                <a:latin typeface="+mn-lt"/>
                <a:ea typeface="+mn-ea"/>
              </a:endParaRPr>
            </a:p>
          </p:txBody>
        </p:sp>
        <p:sp>
          <p:nvSpPr>
            <p:cNvPr id="21" name="Text Box 7"/>
            <p:cNvSpPr txBox="1">
              <a:spLocks noChangeArrowheads="1"/>
            </p:cNvSpPr>
            <p:nvPr/>
          </p:nvSpPr>
          <p:spPr bwMode="gray">
            <a:xfrm>
              <a:off x="1184" y="1311"/>
              <a:ext cx="564" cy="327"/>
            </a:xfrm>
            <a:prstGeom prst="rect">
              <a:avLst/>
            </a:prstGeom>
            <a:noFill/>
            <a:ln w="9525" algn="ctr">
              <a:noFill/>
              <a:miter lim="800000"/>
              <a:headEnd/>
              <a:tailEnd/>
            </a:ln>
            <a:effectLst/>
          </p:spPr>
          <p:txBody>
            <a:bodyPr wrap="none">
              <a:spAutoFit/>
            </a:bodyPr>
            <a:lstStyle/>
            <a:p>
              <a:pPr algn="ctr" eaLnBrk="0" fontAlgn="auto" hangingPunct="0">
                <a:spcBef>
                  <a:spcPts val="0"/>
                </a:spcBef>
                <a:spcAft>
                  <a:spcPts val="0"/>
                </a:spcAft>
                <a:defRPr/>
              </a:pPr>
              <a:r>
                <a:rPr lang="zh-CN" altLang="en-US" sz="2800" dirty="0">
                  <a:solidFill>
                    <a:srgbClr val="FFFFFF"/>
                  </a:solidFill>
                  <a:effectLst>
                    <a:outerShdw blurRad="38100" dist="38100" dir="2700000" algn="tl">
                      <a:srgbClr val="000000"/>
                    </a:outerShdw>
                  </a:effectLst>
                  <a:latin typeface="楷体_GB2312" pitchFamily="49" charset="-122"/>
                  <a:ea typeface="楷体_GB2312" pitchFamily="49" charset="-122"/>
                </a:rPr>
                <a:t>成立</a:t>
              </a:r>
            </a:p>
          </p:txBody>
        </p:sp>
        <p:sp>
          <p:nvSpPr>
            <p:cNvPr id="22" name="Text Box 8"/>
            <p:cNvSpPr txBox="1">
              <a:spLocks noChangeArrowheads="1"/>
            </p:cNvSpPr>
            <p:nvPr/>
          </p:nvSpPr>
          <p:spPr bwMode="gray">
            <a:xfrm>
              <a:off x="1831" y="1092"/>
              <a:ext cx="2576" cy="756"/>
            </a:xfrm>
            <a:prstGeom prst="rect">
              <a:avLst/>
            </a:prstGeom>
            <a:noFill/>
            <a:ln w="9525" algn="ctr">
              <a:noFill/>
              <a:miter lim="800000"/>
              <a:headEnd/>
              <a:tailEnd/>
            </a:ln>
          </p:spPr>
          <p:txBody>
            <a:bodyPr>
              <a:spAutoFit/>
            </a:bodyPr>
            <a:lstStyle/>
            <a:p>
              <a:pPr eaLnBrk="0" hangingPunct="0"/>
              <a:r>
                <a:rPr lang="zh-CN" altLang="en-US" dirty="0">
                  <a:solidFill>
                    <a:srgbClr val="000000"/>
                  </a:solidFill>
                  <a:latin typeface="楷体_GB2312" pitchFamily="49" charset="-122"/>
                  <a:ea typeface="楷体_GB2312" pitchFamily="49" charset="-122"/>
                </a:rPr>
                <a:t>成立于</a:t>
              </a:r>
              <a:r>
                <a:rPr lang="en-US" altLang="zh-CN" dirty="0">
                  <a:solidFill>
                    <a:srgbClr val="000000"/>
                  </a:solidFill>
                  <a:latin typeface="楷体_GB2312" pitchFamily="49" charset="-122"/>
                  <a:ea typeface="楷体_GB2312" pitchFamily="49" charset="-122"/>
                </a:rPr>
                <a:t>96</a:t>
              </a:r>
              <a:r>
                <a:rPr lang="zh-CN" altLang="en-US" dirty="0">
                  <a:solidFill>
                    <a:srgbClr val="000000"/>
                  </a:solidFill>
                  <a:latin typeface="楷体_GB2312" pitchFamily="49" charset="-122"/>
                  <a:ea typeface="楷体_GB2312" pitchFamily="49" charset="-122"/>
                </a:rPr>
                <a:t>年</a:t>
              </a:r>
              <a:r>
                <a:rPr lang="en-US" altLang="zh-CN" dirty="0">
                  <a:solidFill>
                    <a:srgbClr val="000000"/>
                  </a:solidFill>
                  <a:latin typeface="楷体_GB2312" pitchFamily="49" charset="-122"/>
                  <a:ea typeface="楷体_GB2312" pitchFamily="49" charset="-122"/>
                </a:rPr>
                <a:t>5</a:t>
              </a:r>
              <a:r>
                <a:rPr lang="zh-CN" altLang="en-US" dirty="0">
                  <a:solidFill>
                    <a:srgbClr val="000000"/>
                  </a:solidFill>
                  <a:latin typeface="楷体_GB2312" pitchFamily="49" charset="-122"/>
                  <a:ea typeface="楷体_GB2312" pitchFamily="49" charset="-122"/>
                </a:rPr>
                <a:t>月，是</a:t>
              </a:r>
              <a:r>
                <a:rPr lang="zh-CN" altLang="en-US" b="1" dirty="0">
                  <a:solidFill>
                    <a:srgbClr val="000000"/>
                  </a:solidFill>
                  <a:latin typeface="楷体_GB2312" pitchFamily="49" charset="-122"/>
                  <a:ea typeface="楷体_GB2312" pitchFamily="49" charset="-122"/>
                </a:rPr>
                <a:t>中国科学院软件研究所</a:t>
              </a:r>
              <a:r>
                <a:rPr lang="zh-CN" altLang="en-US" dirty="0">
                  <a:solidFill>
                    <a:srgbClr val="000000"/>
                  </a:solidFill>
                  <a:latin typeface="楷体_GB2312" pitchFamily="49" charset="-122"/>
                  <a:ea typeface="楷体_GB2312" pitchFamily="49" charset="-122"/>
                </a:rPr>
                <a:t>实施知识创新试点工程的产物，研技术研究及开发主体转制的结果。在</a:t>
              </a:r>
              <a:r>
                <a:rPr lang="en-US" altLang="zh-CN" dirty="0">
                  <a:solidFill>
                    <a:srgbClr val="000000"/>
                  </a:solidFill>
                  <a:latin typeface="楷体_GB2312" pitchFamily="49" charset="-122"/>
                  <a:ea typeface="楷体_GB2312" pitchFamily="49" charset="-122"/>
                </a:rPr>
                <a:t>2000</a:t>
              </a:r>
              <a:r>
                <a:rPr lang="zh-CN" altLang="en-US" dirty="0">
                  <a:solidFill>
                    <a:srgbClr val="000000"/>
                  </a:solidFill>
                  <a:latin typeface="楷体_GB2312" pitchFamily="49" charset="-122"/>
                  <a:ea typeface="楷体_GB2312" pitchFamily="49" charset="-122"/>
                </a:rPr>
                <a:t>年，改制成为股份有限公司。</a:t>
              </a:r>
              <a:endParaRPr lang="en-US" altLang="zh-CN" dirty="0">
                <a:solidFill>
                  <a:srgbClr val="000000"/>
                </a:solidFill>
                <a:latin typeface="楷体_GB2312" pitchFamily="49" charset="-122"/>
                <a:ea typeface="楷体_GB2312" pitchFamily="49" charset="-122"/>
              </a:endParaRPr>
            </a:p>
          </p:txBody>
        </p:sp>
      </p:grpSp>
      <p:grpSp>
        <p:nvGrpSpPr>
          <p:cNvPr id="23" name="组合 22"/>
          <p:cNvGrpSpPr/>
          <p:nvPr/>
        </p:nvGrpSpPr>
        <p:grpSpPr>
          <a:xfrm>
            <a:off x="1851578" y="3334990"/>
            <a:ext cx="5562600" cy="2721572"/>
            <a:chOff x="1973708" y="3082054"/>
            <a:chExt cx="5562600" cy="2721572"/>
          </a:xfrm>
        </p:grpSpPr>
        <p:sp>
          <p:nvSpPr>
            <p:cNvPr id="24" name="AutoShape 11"/>
            <p:cNvSpPr>
              <a:spLocks noChangeArrowheads="1"/>
            </p:cNvSpPr>
            <p:nvPr/>
          </p:nvSpPr>
          <p:spPr bwMode="gray">
            <a:xfrm>
              <a:off x="2118171" y="3108639"/>
              <a:ext cx="1071562" cy="1068387"/>
            </a:xfrm>
            <a:prstGeom prst="roundRect">
              <a:avLst>
                <a:gd name="adj" fmla="val 11921"/>
              </a:avLst>
            </a:prstGeom>
            <a:gradFill rotWithShape="1">
              <a:gsLst>
                <a:gs pos="0">
                  <a:srgbClr val="009999"/>
                </a:gs>
                <a:gs pos="100000">
                  <a:srgbClr val="006B6B"/>
                </a:gs>
              </a:gsLst>
              <a:lin ang="5400000" scaled="1"/>
            </a:gradFill>
            <a:ln w="38100">
              <a:solidFill>
                <a:schemeClr val="tx1"/>
              </a:solidFill>
              <a:round/>
              <a:headEnd/>
              <a:tailEnd/>
            </a:ln>
          </p:spPr>
          <p:txBody>
            <a:bodyPr wrap="none" anchor="ctr"/>
            <a:lstStyle/>
            <a:p>
              <a:endParaRPr lang="zh-CN" altLang="en-US">
                <a:latin typeface="Calibri" pitchFamily="34" charset="0"/>
              </a:endParaRPr>
            </a:p>
          </p:txBody>
        </p:sp>
        <p:sp>
          <p:nvSpPr>
            <p:cNvPr id="25" name="Freeform 12"/>
            <p:cNvSpPr>
              <a:spLocks/>
            </p:cNvSpPr>
            <p:nvPr/>
          </p:nvSpPr>
          <p:spPr bwMode="gray">
            <a:xfrm>
              <a:off x="2260808" y="3558597"/>
              <a:ext cx="534987" cy="534988"/>
            </a:xfrm>
            <a:custGeom>
              <a:avLst/>
              <a:gdLst>
                <a:gd name="T0" fmla="*/ 2147483647 w 596"/>
                <a:gd name="T1" fmla="*/ 0 h 598"/>
                <a:gd name="T2" fmla="*/ 0 w 596"/>
                <a:gd name="T3" fmla="*/ 2147483647 h 598"/>
                <a:gd name="T4" fmla="*/ 0 w 596"/>
                <a:gd name="T5" fmla="*/ 2147483647 h 598"/>
                <a:gd name="T6" fmla="*/ 2147483647 w 596"/>
                <a:gd name="T7" fmla="*/ 2147483647 h 598"/>
                <a:gd name="T8" fmla="*/ 2147483647 w 596"/>
                <a:gd name="T9" fmla="*/ 0 h 598"/>
                <a:gd name="T10" fmla="*/ 214748364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D4D4"/>
                </a:gs>
                <a:gs pos="100000">
                  <a:srgbClr val="009999">
                    <a:alpha val="0"/>
                  </a:srgbClr>
                </a:gs>
              </a:gsLst>
              <a:lin ang="2700000" scaled="1"/>
            </a:gradFill>
            <a:ln w="0">
              <a:noFill/>
              <a:round/>
              <a:headEnd/>
              <a:tailEnd/>
            </a:ln>
          </p:spPr>
          <p:txBody>
            <a:bodyPr/>
            <a:lstStyle/>
            <a:p>
              <a:endParaRPr lang="zh-CN" altLang="en-US"/>
            </a:p>
          </p:txBody>
        </p:sp>
        <p:sp>
          <p:nvSpPr>
            <p:cNvPr id="26" name="Text Box 13"/>
            <p:cNvSpPr txBox="1">
              <a:spLocks noChangeArrowheads="1"/>
            </p:cNvSpPr>
            <p:nvPr/>
          </p:nvSpPr>
          <p:spPr bwMode="gray">
            <a:xfrm>
              <a:off x="2199109" y="3324882"/>
              <a:ext cx="909686" cy="523220"/>
            </a:xfrm>
            <a:prstGeom prst="rect">
              <a:avLst/>
            </a:prstGeom>
            <a:noFill/>
            <a:ln w="9525" algn="ctr">
              <a:noFill/>
              <a:miter lim="800000"/>
              <a:headEnd/>
              <a:tailEnd/>
            </a:ln>
            <a:effectLst/>
          </p:spPr>
          <p:txBody>
            <a:bodyPr wrap="square">
              <a:spAutoFit/>
            </a:bodyPr>
            <a:lstStyle/>
            <a:p>
              <a:pPr algn="ctr" eaLnBrk="0" fontAlgn="auto" hangingPunct="0">
                <a:spcBef>
                  <a:spcPts val="0"/>
                </a:spcBef>
                <a:spcAft>
                  <a:spcPts val="0"/>
                </a:spcAft>
                <a:defRPr/>
              </a:pPr>
              <a:r>
                <a:rPr lang="zh-CN" altLang="en-US" sz="2800" dirty="0">
                  <a:solidFill>
                    <a:srgbClr val="FFFFFF"/>
                  </a:solidFill>
                  <a:effectLst>
                    <a:outerShdw blurRad="38100" dist="38100" dir="2700000" algn="tl">
                      <a:srgbClr val="000000"/>
                    </a:outerShdw>
                  </a:effectLst>
                  <a:latin typeface="楷体_GB2312" pitchFamily="49" charset="-122"/>
                  <a:ea typeface="楷体_GB2312" pitchFamily="49" charset="-122"/>
                </a:rPr>
                <a:t>定位</a:t>
              </a:r>
            </a:p>
          </p:txBody>
        </p:sp>
        <p:sp>
          <p:nvSpPr>
            <p:cNvPr id="27" name="Text Box 14"/>
            <p:cNvSpPr txBox="1">
              <a:spLocks noChangeArrowheads="1"/>
            </p:cNvSpPr>
            <p:nvPr/>
          </p:nvSpPr>
          <p:spPr bwMode="gray">
            <a:xfrm>
              <a:off x="3343883" y="3082054"/>
              <a:ext cx="4158083" cy="1200329"/>
            </a:xfrm>
            <a:prstGeom prst="rect">
              <a:avLst/>
            </a:prstGeom>
            <a:noFill/>
            <a:ln w="9525" algn="ctr">
              <a:noFill/>
              <a:miter lim="800000"/>
              <a:headEnd/>
              <a:tailEnd/>
            </a:ln>
          </p:spPr>
          <p:txBody>
            <a:bodyPr wrap="square">
              <a:spAutoFit/>
            </a:bodyPr>
            <a:lstStyle/>
            <a:p>
              <a:pPr eaLnBrk="0" hangingPunct="0"/>
              <a:r>
                <a:rPr lang="zh-CN" altLang="en-US" dirty="0">
                  <a:solidFill>
                    <a:srgbClr val="000000"/>
                  </a:solidFill>
                  <a:latin typeface="Calibri" pitchFamily="34" charset="0"/>
                  <a:ea typeface="楷体_GB2312" pitchFamily="49" charset="-122"/>
                </a:rPr>
                <a:t> 以</a:t>
              </a:r>
              <a:r>
                <a:rPr lang="zh-CN" altLang="en-US" b="1" dirty="0">
                  <a:solidFill>
                    <a:srgbClr val="000000"/>
                  </a:solidFill>
                  <a:latin typeface="Calibri" pitchFamily="34" charset="0"/>
                  <a:ea typeface="楷体_GB2312" pitchFamily="49" charset="-122"/>
                </a:rPr>
                <a:t>大型应用软件开发</a:t>
              </a:r>
              <a:r>
                <a:rPr lang="zh-CN" altLang="en-US" dirty="0">
                  <a:solidFill>
                    <a:srgbClr val="000000"/>
                  </a:solidFill>
                  <a:latin typeface="Calibri" pitchFamily="34" charset="0"/>
                  <a:ea typeface="楷体_GB2312" pitchFamily="49" charset="-122"/>
                </a:rPr>
                <a:t>和系统集成为核心，提供系统软件、支撑软件、行业应用软件等各个层次的产品，可为大型应用系统工程提供全方位支持。</a:t>
              </a:r>
            </a:p>
          </p:txBody>
        </p:sp>
        <p:sp>
          <p:nvSpPr>
            <p:cNvPr id="28" name="AutoShape 16"/>
            <p:cNvSpPr>
              <a:spLocks noChangeArrowheads="1"/>
            </p:cNvSpPr>
            <p:nvPr/>
          </p:nvSpPr>
          <p:spPr bwMode="gray">
            <a:xfrm>
              <a:off x="1973708" y="4475307"/>
              <a:ext cx="5562600" cy="1306512"/>
            </a:xfrm>
            <a:prstGeom prst="roundRect">
              <a:avLst>
                <a:gd name="adj" fmla="val 10889"/>
              </a:avLst>
            </a:prstGeom>
            <a:solidFill>
              <a:schemeClr val="accent1">
                <a:lumMod val="60000"/>
                <a:lumOff val="40000"/>
              </a:schemeClr>
            </a:soli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grpSp>
          <p:nvGrpSpPr>
            <p:cNvPr id="29" name="组合 28"/>
            <p:cNvGrpSpPr/>
            <p:nvPr/>
          </p:nvGrpSpPr>
          <p:grpSpPr>
            <a:xfrm>
              <a:off x="2118171" y="4665050"/>
              <a:ext cx="1071563" cy="1068387"/>
              <a:chOff x="2118171" y="4665050"/>
              <a:chExt cx="1071563" cy="1068387"/>
            </a:xfrm>
          </p:grpSpPr>
          <p:sp>
            <p:nvSpPr>
              <p:cNvPr id="31" name="AutoShape 17"/>
              <p:cNvSpPr>
                <a:spLocks noChangeArrowheads="1"/>
              </p:cNvSpPr>
              <p:nvPr/>
            </p:nvSpPr>
            <p:spPr bwMode="gray">
              <a:xfrm>
                <a:off x="2118171" y="4665050"/>
                <a:ext cx="1071563" cy="1068387"/>
              </a:xfrm>
              <a:prstGeom prst="roundRect">
                <a:avLst>
                  <a:gd name="adj" fmla="val 11921"/>
                </a:avLst>
              </a:prstGeom>
              <a:gradFill rotWithShape="1">
                <a:gsLst>
                  <a:gs pos="0">
                    <a:srgbClr val="EC941E"/>
                  </a:gs>
                  <a:gs pos="100000">
                    <a:srgbClr val="A56715"/>
                  </a:gs>
                </a:gsLst>
                <a:lin ang="5400000" scaled="1"/>
              </a:gradFill>
              <a:ln w="38100">
                <a:solidFill>
                  <a:schemeClr val="tx1"/>
                </a:solidFill>
                <a:round/>
                <a:headEnd/>
                <a:tailEnd/>
              </a:ln>
            </p:spPr>
            <p:txBody>
              <a:bodyPr wrap="none" anchor="ctr"/>
              <a:lstStyle/>
              <a:p>
                <a:endParaRPr lang="zh-CN" altLang="en-US">
                  <a:latin typeface="Calibri" pitchFamily="34" charset="0"/>
                </a:endParaRPr>
              </a:p>
            </p:txBody>
          </p:sp>
          <p:sp>
            <p:nvSpPr>
              <p:cNvPr id="32" name="Freeform 18"/>
              <p:cNvSpPr>
                <a:spLocks/>
              </p:cNvSpPr>
              <p:nvPr/>
            </p:nvSpPr>
            <p:spPr bwMode="gray">
              <a:xfrm>
                <a:off x="2340264" y="5122389"/>
                <a:ext cx="534988" cy="534987"/>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B92"/>
                  </a:gs>
                  <a:gs pos="100000">
                    <a:srgbClr val="EC941E">
                      <a:alpha val="0"/>
                    </a:srgbClr>
                  </a:gs>
                </a:gsLst>
                <a:lin ang="2700000" scaled="1"/>
              </a:gradFill>
              <a:ln w="0">
                <a:noFill/>
                <a:round/>
                <a:headEnd/>
                <a:tailEnd/>
              </a:ln>
            </p:spPr>
            <p:txBody>
              <a:bodyPr/>
              <a:lstStyle/>
              <a:p>
                <a:endParaRPr lang="zh-CN" altLang="en-US"/>
              </a:p>
            </p:txBody>
          </p:sp>
          <p:sp>
            <p:nvSpPr>
              <p:cNvPr id="33" name="Text Box 19"/>
              <p:cNvSpPr txBox="1">
                <a:spLocks noChangeArrowheads="1"/>
              </p:cNvSpPr>
              <p:nvPr/>
            </p:nvSpPr>
            <p:spPr bwMode="gray">
              <a:xfrm>
                <a:off x="2199109" y="4937893"/>
                <a:ext cx="895350" cy="519112"/>
              </a:xfrm>
              <a:prstGeom prst="rect">
                <a:avLst/>
              </a:prstGeom>
              <a:noFill/>
              <a:ln w="9525" algn="ctr">
                <a:noFill/>
                <a:miter lim="800000"/>
                <a:headEnd/>
                <a:tailEnd/>
              </a:ln>
              <a:effectLst/>
            </p:spPr>
            <p:txBody>
              <a:bodyPr wrap="none">
                <a:spAutoFit/>
              </a:bodyPr>
              <a:lstStyle/>
              <a:p>
                <a:pPr algn="ctr" eaLnBrk="0" fontAlgn="auto" hangingPunct="0">
                  <a:spcBef>
                    <a:spcPts val="0"/>
                  </a:spcBef>
                  <a:spcAft>
                    <a:spcPts val="0"/>
                  </a:spcAft>
                  <a:defRPr/>
                </a:pPr>
                <a:r>
                  <a:rPr lang="zh-CN" altLang="en-US" sz="2800" dirty="0">
                    <a:solidFill>
                      <a:srgbClr val="FFFFFF"/>
                    </a:solidFill>
                    <a:effectLst>
                      <a:outerShdw blurRad="38100" dist="38100" dir="2700000" algn="tl">
                        <a:srgbClr val="000000"/>
                      </a:outerShdw>
                    </a:effectLst>
                    <a:latin typeface="+mn-lt"/>
                    <a:ea typeface="楷体_GB2312" pitchFamily="49" charset="-122"/>
                  </a:rPr>
                  <a:t>发展</a:t>
                </a:r>
              </a:p>
            </p:txBody>
          </p:sp>
        </p:grpSp>
        <p:sp>
          <p:nvSpPr>
            <p:cNvPr id="30" name="Text Box 20"/>
            <p:cNvSpPr txBox="1">
              <a:spLocks noChangeArrowheads="1"/>
            </p:cNvSpPr>
            <p:nvPr/>
          </p:nvSpPr>
          <p:spPr bwMode="gray">
            <a:xfrm>
              <a:off x="3343883" y="4603476"/>
              <a:ext cx="4089400" cy="1200150"/>
            </a:xfrm>
            <a:prstGeom prst="rect">
              <a:avLst/>
            </a:prstGeom>
            <a:noFill/>
            <a:ln w="9525" algn="ctr">
              <a:noFill/>
              <a:miter lim="800000"/>
              <a:headEnd/>
              <a:tailEnd/>
            </a:ln>
          </p:spPr>
          <p:txBody>
            <a:bodyPr>
              <a:spAutoFit/>
            </a:bodyPr>
            <a:lstStyle/>
            <a:p>
              <a:pPr eaLnBrk="0" hangingPunct="0"/>
              <a:r>
                <a:rPr lang="zh-CN" altLang="en-US" dirty="0">
                  <a:solidFill>
                    <a:srgbClr val="000000"/>
                  </a:solidFill>
                  <a:latin typeface="楷体_GB2312" pitchFamily="49" charset="-122"/>
                  <a:ea typeface="楷体_GB2312" pitchFamily="49" charset="-122"/>
                </a:rPr>
                <a:t>公司</a:t>
              </a:r>
              <a:r>
                <a:rPr lang="zh-CN" altLang="en-US" b="1" dirty="0">
                  <a:solidFill>
                    <a:srgbClr val="000000"/>
                  </a:solidFill>
                  <a:latin typeface="楷体_GB2312" pitchFamily="49" charset="-122"/>
                  <a:ea typeface="楷体_GB2312" pitchFamily="49" charset="-122"/>
                </a:rPr>
                <a:t>注册资金</a:t>
              </a:r>
              <a:r>
                <a:rPr lang="en-US" altLang="zh-CN" b="1" dirty="0">
                  <a:solidFill>
                    <a:srgbClr val="000000"/>
                  </a:solidFill>
                  <a:latin typeface="楷体_GB2312" pitchFamily="49" charset="-122"/>
                  <a:ea typeface="楷体_GB2312" pitchFamily="49" charset="-122"/>
                </a:rPr>
                <a:t>38160</a:t>
              </a:r>
              <a:r>
                <a:rPr lang="zh-CN" altLang="en-US" b="1" dirty="0">
                  <a:solidFill>
                    <a:srgbClr val="000000"/>
                  </a:solidFill>
                  <a:latin typeface="楷体_GB2312" pitchFamily="49" charset="-122"/>
                  <a:ea typeface="楷体_GB2312" pitchFamily="49" charset="-122"/>
                </a:rPr>
                <a:t>万股</a:t>
              </a:r>
              <a:r>
                <a:rPr lang="zh-CN" altLang="en-US" dirty="0">
                  <a:solidFill>
                    <a:srgbClr val="000000"/>
                  </a:solidFill>
                  <a:latin typeface="楷体_GB2312" pitchFamily="49" charset="-122"/>
                  <a:ea typeface="楷体_GB2312" pitchFamily="49" charset="-122"/>
                </a:rPr>
                <a:t>，截至</a:t>
              </a:r>
              <a:r>
                <a:rPr lang="en-US" altLang="zh-CN" dirty="0">
                  <a:solidFill>
                    <a:srgbClr val="000000"/>
                  </a:solidFill>
                  <a:latin typeface="楷体_GB2312" pitchFamily="49" charset="-122"/>
                  <a:ea typeface="楷体_GB2312" pitchFamily="49" charset="-122"/>
                </a:rPr>
                <a:t>2015</a:t>
              </a:r>
              <a:r>
                <a:rPr lang="zh-CN" altLang="en-US" dirty="0">
                  <a:solidFill>
                    <a:srgbClr val="000000"/>
                  </a:solidFill>
                  <a:latin typeface="楷体_GB2312" pitchFamily="49" charset="-122"/>
                  <a:ea typeface="楷体_GB2312" pitchFamily="49" charset="-122"/>
                </a:rPr>
                <a:t>年底，公司员工约</a:t>
              </a:r>
              <a:r>
                <a:rPr lang="en-US" altLang="zh-CN" dirty="0">
                  <a:solidFill>
                    <a:srgbClr val="000000"/>
                  </a:solidFill>
                  <a:latin typeface="楷体_GB2312" pitchFamily="49" charset="-122"/>
                  <a:ea typeface="楷体_GB2312" pitchFamily="49" charset="-122"/>
                </a:rPr>
                <a:t>12000</a:t>
              </a:r>
              <a:r>
                <a:rPr lang="zh-CN" altLang="en-US" dirty="0">
                  <a:solidFill>
                    <a:srgbClr val="000000"/>
                  </a:solidFill>
                  <a:latin typeface="楷体_GB2312" pitchFamily="49" charset="-122"/>
                  <a:ea typeface="楷体_GB2312" pitchFamily="49" charset="-122"/>
                </a:rPr>
                <a:t>余人，其中</a:t>
              </a:r>
              <a:r>
                <a:rPr lang="en-US" altLang="zh-CN" dirty="0">
                  <a:solidFill>
                    <a:srgbClr val="000000"/>
                  </a:solidFill>
                  <a:latin typeface="楷体_GB2312" pitchFamily="49" charset="-122"/>
                  <a:ea typeface="楷体_GB2312" pitchFamily="49" charset="-122"/>
                </a:rPr>
                <a:t>80</a:t>
              </a:r>
              <a:r>
                <a:rPr lang="zh-CN" altLang="en-US" dirty="0">
                  <a:solidFill>
                    <a:srgbClr val="000000"/>
                  </a:solidFill>
                  <a:latin typeface="楷体_GB2312" pitchFamily="49" charset="-122"/>
                  <a:ea typeface="楷体_GB2312" pitchFamily="49" charset="-122"/>
                </a:rPr>
                <a:t>％以上为技术人员。</a:t>
              </a:r>
              <a:r>
                <a:rPr lang="en-US" altLang="zh-CN" dirty="0">
                  <a:solidFill>
                    <a:srgbClr val="000000"/>
                  </a:solidFill>
                  <a:latin typeface="楷体_GB2312" pitchFamily="49" charset="-122"/>
                  <a:ea typeface="楷体_GB2312" pitchFamily="49" charset="-122"/>
                </a:rPr>
                <a:t>IT</a:t>
              </a:r>
              <a:r>
                <a:rPr lang="zh-CN" altLang="en-US" dirty="0">
                  <a:solidFill>
                    <a:srgbClr val="000000"/>
                  </a:solidFill>
                  <a:latin typeface="楷体_GB2312" pitchFamily="49" charset="-122"/>
                  <a:ea typeface="楷体_GB2312" pitchFamily="49" charset="-122"/>
                </a:rPr>
                <a:t>行业百强企业，拥有雄厚的技术实力。</a:t>
              </a:r>
            </a:p>
          </p:txBody>
        </p:sp>
      </p:grpSp>
      <p:sp>
        <p:nvSpPr>
          <p:cNvPr id="35" name="标题 1"/>
          <p:cNvSpPr>
            <a:spLocks noGrp="1"/>
          </p:cNvSpPr>
          <p:nvPr>
            <p:ph type="title"/>
          </p:nvPr>
        </p:nvSpPr>
        <p:spPr>
          <a:xfrm>
            <a:off x="2339752" y="476672"/>
            <a:ext cx="6732240" cy="432048"/>
          </a:xfrm>
        </p:spPr>
        <p:txBody>
          <a:bodyPr>
            <a:normAutofit fontScale="90000"/>
          </a:bodyPr>
          <a:lstStyle/>
          <a:p>
            <a:r>
              <a:rPr lang="zh-CN" altLang="en-US" dirty="0"/>
              <a:t>公司简介</a:t>
            </a:r>
          </a:p>
        </p:txBody>
      </p:sp>
    </p:spTree>
    <p:extLst>
      <p:ext uri="{BB962C8B-B14F-4D97-AF65-F5344CB8AC3E}">
        <p14:creationId xmlns:p14="http://schemas.microsoft.com/office/powerpoint/2010/main" val="31887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200000"/>
              </a:lnSpc>
              <a:buNone/>
            </a:pPr>
            <a:r>
              <a:rPr lang="zh-CN" altLang="en-US" dirty="0">
                <a:solidFill>
                  <a:srgbClr val="2A8640"/>
                </a:solidFill>
              </a:rPr>
              <a:t>加班申请要求：</a:t>
            </a:r>
            <a:endParaRPr lang="en-US" altLang="zh-CN" dirty="0">
              <a:solidFill>
                <a:srgbClr val="2A8640"/>
              </a:solidFill>
            </a:endParaRPr>
          </a:p>
          <a:p>
            <a:pPr marL="0" indent="0">
              <a:lnSpc>
                <a:spcPct val="200000"/>
              </a:lnSpc>
              <a:buNone/>
            </a:pPr>
            <a:r>
              <a:rPr lang="en-US" altLang="zh-CN" sz="1300" b="0" dirty="0">
                <a:solidFill>
                  <a:srgbClr val="2A8640"/>
                </a:solidFill>
              </a:rPr>
              <a:t>    1</a:t>
            </a:r>
            <a:r>
              <a:rPr lang="zh-CN" altLang="en-US" sz="1300" b="0" dirty="0">
                <a:solidFill>
                  <a:srgbClr val="2A8640"/>
                </a:solidFill>
              </a:rPr>
              <a:t>、</a:t>
            </a:r>
            <a:r>
              <a:rPr lang="zh-CN" altLang="zh-CN" sz="1300" b="0" dirty="0">
                <a:solidFill>
                  <a:srgbClr val="2A8640"/>
                </a:solidFill>
              </a:rPr>
              <a:t>凡属突发事件须紧急加班处理，不能按照流程提前填报加班申请的，必须加班前通过电话沟通方式向直属上级说明情况并获得批准，于加班后三个工作日内补报加班申请，否则不予按加班处理；</a:t>
            </a:r>
            <a:endParaRPr lang="en-US" altLang="zh-CN" sz="1300" b="0" dirty="0">
              <a:solidFill>
                <a:srgbClr val="2A8640"/>
              </a:solidFill>
            </a:endParaRPr>
          </a:p>
          <a:p>
            <a:pPr marL="0" indent="0">
              <a:lnSpc>
                <a:spcPct val="200000"/>
              </a:lnSpc>
              <a:buNone/>
            </a:pPr>
            <a:r>
              <a:rPr lang="en-US" altLang="zh-CN" sz="1300" b="0" dirty="0">
                <a:solidFill>
                  <a:srgbClr val="2A8640"/>
                </a:solidFill>
              </a:rPr>
              <a:t>    2</a:t>
            </a:r>
            <a:r>
              <a:rPr lang="zh-CN" altLang="en-US" sz="1300" b="0" dirty="0">
                <a:solidFill>
                  <a:srgbClr val="2A8640"/>
                </a:solidFill>
              </a:rPr>
              <a:t>、</a:t>
            </a:r>
            <a:r>
              <a:rPr lang="zh-CN" altLang="zh-CN" sz="1300" b="0" dirty="0">
                <a:solidFill>
                  <a:srgbClr val="2A8640"/>
                </a:solidFill>
              </a:rPr>
              <a:t>如产生的实际加班时间或工作内容与已填报的《加班申请单》不符，需在下一工作日按流程重新填报；</a:t>
            </a:r>
          </a:p>
          <a:p>
            <a:pPr marL="0" indent="0">
              <a:lnSpc>
                <a:spcPct val="200000"/>
              </a:lnSpc>
              <a:buNone/>
            </a:pPr>
            <a:r>
              <a:rPr lang="en-US" altLang="zh-CN" sz="1300" b="0" dirty="0">
                <a:solidFill>
                  <a:srgbClr val="2A8640"/>
                </a:solidFill>
              </a:rPr>
              <a:t>    3</a:t>
            </a:r>
            <a:r>
              <a:rPr lang="zh-CN" altLang="en-US" sz="1300" b="0" dirty="0">
                <a:solidFill>
                  <a:srgbClr val="2A8640"/>
                </a:solidFill>
              </a:rPr>
              <a:t>、</a:t>
            </a:r>
            <a:r>
              <a:rPr lang="zh-CN" altLang="zh-CN" sz="1300" b="0" dirty="0">
                <a:solidFill>
                  <a:srgbClr val="2A8640"/>
                </a:solidFill>
              </a:rPr>
              <a:t>加班员工在加班当日必须进行加班考勤录入；</a:t>
            </a:r>
            <a:endParaRPr lang="en-US" altLang="zh-CN" sz="1300" b="0" dirty="0">
              <a:solidFill>
                <a:srgbClr val="2A8640"/>
              </a:solidFill>
            </a:endParaRPr>
          </a:p>
          <a:p>
            <a:pPr marL="0" indent="0">
              <a:lnSpc>
                <a:spcPct val="200000"/>
              </a:lnSpc>
              <a:buNone/>
            </a:pPr>
            <a:r>
              <a:rPr lang="en-US" altLang="zh-CN" sz="1300" b="0" dirty="0">
                <a:solidFill>
                  <a:srgbClr val="2A8640"/>
                </a:solidFill>
              </a:rPr>
              <a:t>    4</a:t>
            </a:r>
            <a:r>
              <a:rPr lang="zh-CN" altLang="en-US" sz="1300" b="0" dirty="0">
                <a:solidFill>
                  <a:srgbClr val="2A8640"/>
                </a:solidFill>
              </a:rPr>
              <a:t>、</a:t>
            </a:r>
            <a:r>
              <a:rPr lang="zh-CN" altLang="zh-CN" sz="1300" b="0" dirty="0">
                <a:solidFill>
                  <a:srgbClr val="2A8640"/>
                </a:solidFill>
              </a:rPr>
              <a:t>人力资源部将每月不定期抽查员工加班申请单，如发现工作任务与加班时长不匹配、因故意拖延工作而产生加班等违规情况，则每发现一次，员工本人及审批人均扣除一日绩效工资。</a:t>
            </a:r>
          </a:p>
          <a:p>
            <a:pPr marL="0" indent="0">
              <a:lnSpc>
                <a:spcPct val="200000"/>
              </a:lnSpc>
              <a:buNone/>
            </a:pPr>
            <a:endParaRPr lang="zh-CN" altLang="en-US" dirty="0"/>
          </a:p>
        </p:txBody>
      </p:sp>
    </p:spTree>
    <p:extLst>
      <p:ext uri="{BB962C8B-B14F-4D97-AF65-F5344CB8AC3E}">
        <p14:creationId xmlns:p14="http://schemas.microsoft.com/office/powerpoint/2010/main" val="416768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772816"/>
            <a:ext cx="7931224" cy="4353347"/>
          </a:xfrm>
        </p:spPr>
        <p:txBody>
          <a:bodyPr/>
          <a:lstStyle/>
          <a:p>
            <a:pPr marL="0" indent="0">
              <a:lnSpc>
                <a:spcPct val="200000"/>
              </a:lnSpc>
              <a:buNone/>
            </a:pPr>
            <a:r>
              <a:rPr lang="zh-CN" altLang="zh-CN" dirty="0">
                <a:solidFill>
                  <a:srgbClr val="2A8640"/>
                </a:solidFill>
              </a:rPr>
              <a:t>加班补偿方式及标准</a:t>
            </a:r>
            <a:r>
              <a:rPr lang="en-US" altLang="zh-CN" dirty="0">
                <a:solidFill>
                  <a:srgbClr val="2A8640"/>
                </a:solidFill>
              </a:rPr>
              <a:t>  </a:t>
            </a:r>
            <a:endParaRPr lang="zh-CN" altLang="zh-CN" dirty="0">
              <a:solidFill>
                <a:srgbClr val="2A8640"/>
              </a:solidFill>
            </a:endParaRPr>
          </a:p>
          <a:p>
            <a:pPr marL="0" indent="0">
              <a:lnSpc>
                <a:spcPct val="200000"/>
              </a:lnSpc>
              <a:buNone/>
            </a:pPr>
            <a:r>
              <a:rPr lang="en-US" altLang="zh-CN" sz="1300" b="0" dirty="0">
                <a:solidFill>
                  <a:srgbClr val="2A8640"/>
                </a:solidFill>
              </a:rPr>
              <a:t>    1</a:t>
            </a:r>
            <a:r>
              <a:rPr lang="zh-CN" altLang="en-US" sz="1300" b="0" dirty="0">
                <a:solidFill>
                  <a:srgbClr val="2A8640"/>
                </a:solidFill>
              </a:rPr>
              <a:t>、</a:t>
            </a:r>
            <a:r>
              <a:rPr lang="zh-CN" altLang="zh-CN" sz="1300" b="0" dirty="0">
                <a:solidFill>
                  <a:srgbClr val="2A8640"/>
                </a:solidFill>
              </a:rPr>
              <a:t>加班补偿方式分为调休和加班补贴两种；</a:t>
            </a:r>
          </a:p>
          <a:p>
            <a:pPr marL="0" indent="0">
              <a:buNone/>
            </a:pPr>
            <a:r>
              <a:rPr lang="en-US" altLang="zh-CN" sz="1300" b="0" dirty="0">
                <a:solidFill>
                  <a:srgbClr val="2A8640"/>
                </a:solidFill>
              </a:rPr>
              <a:t>    2</a:t>
            </a:r>
            <a:r>
              <a:rPr lang="zh-CN" altLang="en-US" sz="1300" b="0" dirty="0">
                <a:solidFill>
                  <a:srgbClr val="2A8640"/>
                </a:solidFill>
              </a:rPr>
              <a:t>、</a:t>
            </a:r>
            <a:r>
              <a:rPr lang="zh-CN" altLang="zh-CN" sz="1300" b="0" dirty="0">
                <a:solidFill>
                  <a:srgbClr val="2A8640"/>
                </a:solidFill>
              </a:rPr>
              <a:t>员工当月的有效加班，优先结转为调休，</a:t>
            </a:r>
            <a:endParaRPr lang="en-US" altLang="zh-CN" sz="1300" b="0" dirty="0">
              <a:solidFill>
                <a:srgbClr val="2A8640"/>
              </a:solidFill>
            </a:endParaRPr>
          </a:p>
          <a:p>
            <a:pPr marL="0" indent="0">
              <a:buNone/>
            </a:pPr>
            <a:r>
              <a:rPr lang="en-US" altLang="zh-CN" sz="1300" b="0" dirty="0">
                <a:solidFill>
                  <a:srgbClr val="2A8640"/>
                </a:solidFill>
              </a:rPr>
              <a:t>       </a:t>
            </a:r>
            <a:r>
              <a:rPr lang="zh-CN" altLang="zh-CN" sz="1300" b="0" dirty="0">
                <a:solidFill>
                  <a:srgbClr val="2A8640"/>
                </a:solidFill>
              </a:rPr>
              <a:t>即冲抵当月的事假</a:t>
            </a:r>
            <a:r>
              <a:rPr lang="en-US" altLang="zh-CN" sz="1300" b="0" dirty="0">
                <a:solidFill>
                  <a:srgbClr val="2A8640"/>
                </a:solidFill>
              </a:rPr>
              <a:t>/</a:t>
            </a:r>
            <a:r>
              <a:rPr lang="zh-CN" altLang="zh-CN" sz="1300" b="0" dirty="0">
                <a:solidFill>
                  <a:srgbClr val="2A8640"/>
                </a:solidFill>
              </a:rPr>
              <a:t>调休，冲抵后的剩余</a:t>
            </a:r>
            <a:endParaRPr lang="en-US" altLang="zh-CN" sz="1300" b="0" dirty="0">
              <a:solidFill>
                <a:srgbClr val="2A8640"/>
              </a:solidFill>
            </a:endParaRPr>
          </a:p>
          <a:p>
            <a:pPr marL="0" indent="0">
              <a:buNone/>
            </a:pPr>
            <a:r>
              <a:rPr lang="en-US" altLang="zh-CN" sz="1300" b="0" dirty="0">
                <a:solidFill>
                  <a:srgbClr val="2A8640"/>
                </a:solidFill>
              </a:rPr>
              <a:t>       </a:t>
            </a:r>
            <a:r>
              <a:rPr lang="zh-CN" altLang="zh-CN" sz="1300" b="0" dirty="0">
                <a:solidFill>
                  <a:srgbClr val="2A8640"/>
                </a:solidFill>
              </a:rPr>
              <a:t>加班可结算加班费或用于本年度调休；</a:t>
            </a:r>
          </a:p>
          <a:p>
            <a:pPr marL="0" indent="0">
              <a:lnSpc>
                <a:spcPct val="200000"/>
              </a:lnSpc>
              <a:buNone/>
            </a:pPr>
            <a:r>
              <a:rPr lang="en-US" altLang="zh-CN" sz="1300" b="0" dirty="0">
                <a:solidFill>
                  <a:srgbClr val="2A8640"/>
                </a:solidFill>
              </a:rPr>
              <a:t>    3</a:t>
            </a:r>
            <a:r>
              <a:rPr lang="zh-CN" altLang="en-US" sz="1300" b="0" dirty="0">
                <a:solidFill>
                  <a:srgbClr val="2A8640"/>
                </a:solidFill>
              </a:rPr>
              <a:t>、</a:t>
            </a:r>
            <a:r>
              <a:rPr lang="zh-CN" altLang="zh-CN" sz="1300" b="0" dirty="0">
                <a:solidFill>
                  <a:srgbClr val="2A8640"/>
                </a:solidFill>
              </a:rPr>
              <a:t>员工调休以小时为单位，最小时长为</a:t>
            </a:r>
            <a:r>
              <a:rPr lang="en-US" altLang="zh-CN" sz="1300" b="0" dirty="0">
                <a:solidFill>
                  <a:srgbClr val="2A8640"/>
                </a:solidFill>
              </a:rPr>
              <a:t>1</a:t>
            </a:r>
            <a:r>
              <a:rPr lang="zh-CN" altLang="zh-CN" sz="1300" b="0" dirty="0">
                <a:solidFill>
                  <a:srgbClr val="2A8640"/>
                </a:solidFill>
              </a:rPr>
              <a:t>小时，以小时整数倍累加，不足</a:t>
            </a:r>
            <a:r>
              <a:rPr lang="en-US" altLang="zh-CN" sz="1300" b="0" dirty="0">
                <a:solidFill>
                  <a:srgbClr val="2A8640"/>
                </a:solidFill>
              </a:rPr>
              <a:t>1</a:t>
            </a:r>
            <a:r>
              <a:rPr lang="zh-CN" altLang="zh-CN" sz="1300" b="0" dirty="0">
                <a:solidFill>
                  <a:srgbClr val="2A8640"/>
                </a:solidFill>
              </a:rPr>
              <a:t>小时按</a:t>
            </a:r>
            <a:r>
              <a:rPr lang="en-US" altLang="zh-CN" sz="1300" b="0" dirty="0">
                <a:solidFill>
                  <a:srgbClr val="2A8640"/>
                </a:solidFill>
              </a:rPr>
              <a:t>1</a:t>
            </a:r>
            <a:r>
              <a:rPr lang="zh-CN" altLang="zh-CN" sz="1300" b="0" dirty="0">
                <a:solidFill>
                  <a:srgbClr val="2A8640"/>
                </a:solidFill>
              </a:rPr>
              <a:t>小时记；</a:t>
            </a:r>
          </a:p>
          <a:p>
            <a:pPr marL="0" indent="0">
              <a:lnSpc>
                <a:spcPct val="200000"/>
              </a:lnSpc>
              <a:buNone/>
            </a:pPr>
            <a:r>
              <a:rPr lang="en-US" altLang="zh-CN" sz="1300" b="0" dirty="0">
                <a:solidFill>
                  <a:srgbClr val="2A8640"/>
                </a:solidFill>
              </a:rPr>
              <a:t>    4</a:t>
            </a:r>
            <a:r>
              <a:rPr lang="zh-CN" altLang="en-US" sz="1300" b="0" dirty="0">
                <a:solidFill>
                  <a:srgbClr val="2A8640"/>
                </a:solidFill>
              </a:rPr>
              <a:t>、</a:t>
            </a:r>
            <a:r>
              <a:rPr lang="zh-CN" altLang="zh-CN" sz="1300" b="0" dirty="0">
                <a:solidFill>
                  <a:srgbClr val="2A8640"/>
                </a:solidFill>
              </a:rPr>
              <a:t>试用（实习）期员工原则上不安排加班，无加班费。如因工作需要必须加班的，需按流程提交《加班申请单》，可在试用（实习）期内不影响工作的前提下调休，未调休的加班时长在试用（实习）期结束时作废。</a:t>
            </a:r>
          </a:p>
          <a:p>
            <a:pPr>
              <a:lnSpc>
                <a:spcPct val="200000"/>
              </a:lnSpc>
            </a:pPr>
            <a:endParaRPr lang="zh-CN" altLang="en-US" sz="1300" b="0" dirty="0">
              <a:solidFill>
                <a:srgbClr val="2A8640"/>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6056" y="1556792"/>
            <a:ext cx="2232248" cy="2079930"/>
          </a:xfrm>
          <a:prstGeom prst="rect">
            <a:avLst/>
          </a:prstGeom>
        </p:spPr>
      </p:pic>
    </p:spTree>
    <p:extLst>
      <p:ext uri="{BB962C8B-B14F-4D97-AF65-F5344CB8AC3E}">
        <p14:creationId xmlns:p14="http://schemas.microsoft.com/office/powerpoint/2010/main" val="34426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952" y="1600200"/>
            <a:ext cx="3971135" cy="3136465"/>
          </a:xfrm>
          <a:prstGeom prst="rect">
            <a:avLst/>
          </a:prstGeom>
        </p:spPr>
      </p:pic>
      <p:sp>
        <p:nvSpPr>
          <p:cNvPr id="2" name="标题 1"/>
          <p:cNvSpPr>
            <a:spLocks noGrp="1"/>
          </p:cNvSpPr>
          <p:nvPr>
            <p:ph type="title"/>
          </p:nvPr>
        </p:nvSpPr>
        <p:spPr/>
        <p:txBody>
          <a:bodyPr>
            <a:normAutofit fontScale="90000"/>
          </a:bodyPr>
          <a:lstStyle/>
          <a:p>
            <a:r>
              <a:rPr lang="zh-CN" altLang="en-US" dirty="0"/>
              <a:t>考勤单据提交及要求</a:t>
            </a:r>
          </a:p>
        </p:txBody>
      </p:sp>
      <p:sp>
        <p:nvSpPr>
          <p:cNvPr id="3" name="内容占位符 2"/>
          <p:cNvSpPr>
            <a:spLocks noGrp="1"/>
          </p:cNvSpPr>
          <p:nvPr>
            <p:ph idx="1"/>
          </p:nvPr>
        </p:nvSpPr>
        <p:spPr>
          <a:xfrm>
            <a:off x="611560" y="1600200"/>
            <a:ext cx="8075240" cy="4525963"/>
          </a:xfrm>
        </p:spPr>
        <p:txBody>
          <a:bodyPr>
            <a:normAutofit/>
          </a:bodyPr>
          <a:lstStyle/>
          <a:p>
            <a:pPr marL="0" indent="0">
              <a:buNone/>
            </a:pPr>
            <a:r>
              <a:rPr lang="zh-CN" altLang="en-US" dirty="0">
                <a:solidFill>
                  <a:schemeClr val="accent6">
                    <a:lumMod val="50000"/>
                  </a:schemeClr>
                </a:solidFill>
              </a:rPr>
              <a:t>考勤单包括：</a:t>
            </a:r>
            <a:endParaRPr lang="en-US" altLang="zh-CN" dirty="0">
              <a:solidFill>
                <a:schemeClr val="accent6">
                  <a:lumMod val="50000"/>
                </a:schemeClr>
              </a:solidFill>
            </a:endParaRPr>
          </a:p>
          <a:p>
            <a:pPr>
              <a:buFont typeface="Wingdings" panose="05000000000000000000" pitchFamily="2" charset="2"/>
              <a:buChar char="Ø"/>
            </a:pPr>
            <a:r>
              <a:rPr lang="zh-CN" altLang="en-US" sz="1400" b="0" dirty="0">
                <a:solidFill>
                  <a:schemeClr val="accent6">
                    <a:lumMod val="50000"/>
                  </a:schemeClr>
                </a:solidFill>
              </a:rPr>
              <a:t>加班申请单</a:t>
            </a:r>
            <a:endParaRPr lang="en-US" altLang="zh-CN" sz="1400" b="0" dirty="0">
              <a:solidFill>
                <a:schemeClr val="accent6">
                  <a:lumMod val="50000"/>
                </a:schemeClr>
              </a:solidFill>
            </a:endParaRPr>
          </a:p>
          <a:p>
            <a:pPr>
              <a:buFont typeface="Wingdings" panose="05000000000000000000" pitchFamily="2" charset="2"/>
              <a:buChar char="Ø"/>
            </a:pPr>
            <a:r>
              <a:rPr lang="zh-CN" altLang="en-US" sz="1400" b="0" dirty="0">
                <a:solidFill>
                  <a:schemeClr val="accent6">
                    <a:lumMod val="50000"/>
                  </a:schemeClr>
                </a:solidFill>
              </a:rPr>
              <a:t>员工请假单</a:t>
            </a:r>
            <a:endParaRPr lang="en-US" altLang="zh-CN" sz="1400" b="0" dirty="0">
              <a:solidFill>
                <a:schemeClr val="accent6">
                  <a:lumMod val="50000"/>
                </a:schemeClr>
              </a:solidFill>
            </a:endParaRPr>
          </a:p>
          <a:p>
            <a:pPr>
              <a:buFont typeface="Wingdings" panose="05000000000000000000" pitchFamily="2" charset="2"/>
              <a:buChar char="Ø"/>
            </a:pPr>
            <a:r>
              <a:rPr lang="zh-CN" altLang="en-US" sz="1400" b="0" dirty="0">
                <a:solidFill>
                  <a:schemeClr val="accent6">
                    <a:lumMod val="50000"/>
                  </a:schemeClr>
                </a:solidFill>
              </a:rPr>
              <a:t>外出情况说明单</a:t>
            </a:r>
            <a:endParaRPr lang="en-US" altLang="zh-CN" sz="1400" b="0" dirty="0">
              <a:solidFill>
                <a:schemeClr val="accent6">
                  <a:lumMod val="50000"/>
                </a:schemeClr>
              </a:solidFill>
            </a:endParaRPr>
          </a:p>
          <a:p>
            <a:pPr>
              <a:buFont typeface="Wingdings" panose="05000000000000000000" pitchFamily="2" charset="2"/>
              <a:buChar char="Ø"/>
            </a:pPr>
            <a:r>
              <a:rPr lang="zh-CN" altLang="en-US" sz="1400" b="0" dirty="0">
                <a:solidFill>
                  <a:schemeClr val="accent6">
                    <a:lumMod val="50000"/>
                  </a:schemeClr>
                </a:solidFill>
              </a:rPr>
              <a:t>打卡异常情况说明单</a:t>
            </a:r>
            <a:endParaRPr lang="en-US" altLang="zh-CN" sz="1400" b="0" dirty="0">
              <a:solidFill>
                <a:schemeClr val="accent6">
                  <a:lumMod val="50000"/>
                </a:schemeClr>
              </a:solidFill>
            </a:endParaRPr>
          </a:p>
          <a:p>
            <a:pPr marL="0" indent="0">
              <a:buNone/>
            </a:pPr>
            <a:endParaRPr lang="en-US" altLang="zh-CN" sz="1400" b="0" dirty="0">
              <a:solidFill>
                <a:schemeClr val="accent6">
                  <a:lumMod val="50000"/>
                </a:schemeClr>
              </a:solidFill>
            </a:endParaRPr>
          </a:p>
          <a:p>
            <a:pPr marL="0" indent="0">
              <a:buNone/>
            </a:pPr>
            <a:r>
              <a:rPr lang="zh-CN" altLang="en-US" dirty="0">
                <a:solidFill>
                  <a:schemeClr val="accent6">
                    <a:lumMod val="50000"/>
                  </a:schemeClr>
                </a:solidFill>
              </a:rPr>
              <a:t>单据提报要求：</a:t>
            </a:r>
            <a:endParaRPr lang="en-US" altLang="zh-CN" dirty="0">
              <a:solidFill>
                <a:schemeClr val="accent6">
                  <a:lumMod val="50000"/>
                </a:schemeClr>
              </a:solidFill>
            </a:endParaRPr>
          </a:p>
          <a:p>
            <a:pPr marL="0" indent="0">
              <a:buNone/>
            </a:pPr>
            <a:r>
              <a:rPr lang="zh-CN" altLang="en-US" sz="1400" b="0" dirty="0">
                <a:solidFill>
                  <a:schemeClr val="accent6">
                    <a:lumMod val="50000"/>
                  </a:schemeClr>
                </a:solidFill>
              </a:rPr>
              <a:t>   文件名称：姓名</a:t>
            </a:r>
            <a:r>
              <a:rPr lang="en-US" altLang="zh-CN" sz="1400" b="0" dirty="0">
                <a:solidFill>
                  <a:schemeClr val="accent6">
                    <a:lumMod val="50000"/>
                  </a:schemeClr>
                </a:solidFill>
              </a:rPr>
              <a:t>+</a:t>
            </a:r>
            <a:r>
              <a:rPr lang="zh-CN" altLang="en-US" sz="1400" b="0" dirty="0">
                <a:solidFill>
                  <a:schemeClr val="accent6">
                    <a:lumMod val="50000"/>
                  </a:schemeClr>
                </a:solidFill>
              </a:rPr>
              <a:t>日期 </a:t>
            </a:r>
            <a:r>
              <a:rPr lang="en-US" altLang="zh-CN" sz="1400" b="0" dirty="0">
                <a:solidFill>
                  <a:schemeClr val="accent6">
                    <a:lumMod val="50000"/>
                  </a:schemeClr>
                </a:solidFill>
              </a:rPr>
              <a:t>-</a:t>
            </a:r>
            <a:r>
              <a:rPr lang="zh-CN" altLang="en-US" sz="1400" b="0" dirty="0">
                <a:solidFill>
                  <a:schemeClr val="accent6">
                    <a:lumMod val="50000"/>
                  </a:schemeClr>
                </a:solidFill>
              </a:rPr>
              <a:t>考勤单名称</a:t>
            </a:r>
            <a:endParaRPr lang="en-US" altLang="zh-CN" sz="1400" b="0" dirty="0">
              <a:solidFill>
                <a:schemeClr val="accent6">
                  <a:lumMod val="50000"/>
                </a:schemeClr>
              </a:solidFill>
            </a:endParaRPr>
          </a:p>
          <a:p>
            <a:pPr marL="0" indent="0">
              <a:buNone/>
            </a:pPr>
            <a:r>
              <a:rPr lang="en-US" altLang="zh-CN" sz="1400" b="0" dirty="0">
                <a:solidFill>
                  <a:schemeClr val="accent6">
                    <a:lumMod val="50000"/>
                  </a:schemeClr>
                </a:solidFill>
              </a:rPr>
              <a:t>       </a:t>
            </a:r>
            <a:r>
              <a:rPr lang="zh-CN" altLang="en-US" sz="1400" b="0" dirty="0">
                <a:solidFill>
                  <a:schemeClr val="accent6">
                    <a:lumMod val="50000"/>
                  </a:schemeClr>
                </a:solidFill>
              </a:rPr>
              <a:t>例如：李四</a:t>
            </a:r>
            <a:r>
              <a:rPr lang="en-US" altLang="zh-CN" sz="1400" b="0" dirty="0">
                <a:solidFill>
                  <a:schemeClr val="accent6">
                    <a:lumMod val="50000"/>
                  </a:schemeClr>
                </a:solidFill>
              </a:rPr>
              <a:t>20190327-</a:t>
            </a:r>
            <a:r>
              <a:rPr lang="zh-CN" altLang="en-US" sz="1400" b="0" dirty="0">
                <a:solidFill>
                  <a:schemeClr val="accent6">
                    <a:lumMod val="50000"/>
                  </a:schemeClr>
                </a:solidFill>
              </a:rPr>
              <a:t>员工请假单</a:t>
            </a:r>
            <a:endParaRPr lang="en-US" altLang="zh-CN" sz="1400" b="0" dirty="0">
              <a:solidFill>
                <a:schemeClr val="accent6">
                  <a:lumMod val="50000"/>
                </a:schemeClr>
              </a:solidFill>
            </a:endParaRPr>
          </a:p>
          <a:p>
            <a:pPr marL="0" indent="0">
              <a:buNone/>
            </a:pPr>
            <a:endParaRPr lang="en-US" altLang="zh-CN" sz="1400" b="0" dirty="0">
              <a:solidFill>
                <a:schemeClr val="accent6">
                  <a:lumMod val="50000"/>
                </a:schemeClr>
              </a:solidFill>
            </a:endParaRPr>
          </a:p>
        </p:txBody>
      </p:sp>
      <p:sp>
        <p:nvSpPr>
          <p:cNvPr id="7" name="矩形 6"/>
          <p:cNvSpPr/>
          <p:nvPr/>
        </p:nvSpPr>
        <p:spPr>
          <a:xfrm rot="20973632">
            <a:off x="5477917" y="2965711"/>
            <a:ext cx="1773026" cy="646331"/>
          </a:xfrm>
          <a:prstGeom prst="rect">
            <a:avLst/>
          </a:prstGeom>
          <a:noFill/>
        </p:spPr>
        <p:txBody>
          <a:bodyPr wrap="square" lIns="91440" tIns="45720" rIns="91440" bIns="45720">
            <a:spAutoFit/>
          </a:bodyPr>
          <a:lstStyle/>
          <a:p>
            <a:pPr algn="ctr"/>
            <a:r>
              <a:rPr lang="zh-CN" altLang="en-US" sz="3600" b="0" cap="none" spc="0" dirty="0">
                <a:ln w="0"/>
                <a:gradFill>
                  <a:gsLst>
                    <a:gs pos="14000">
                      <a:schemeClr val="accent1">
                        <a:lumMod val="75000"/>
                      </a:schemeClr>
                    </a:gs>
                    <a:gs pos="88000">
                      <a:srgbClr val="C5C7CA"/>
                    </a:gs>
                  </a:gsLst>
                  <a:lin ang="5400000"/>
                </a:gradFill>
                <a:effectLst/>
                <a:latin typeface="华文新魏" panose="02010800040101010101" pitchFamily="2" charset="-122"/>
                <a:ea typeface="华文新魏" panose="02010800040101010101" pitchFamily="2" charset="-122"/>
              </a:rPr>
              <a:t>考勤单</a:t>
            </a:r>
          </a:p>
        </p:txBody>
      </p:sp>
    </p:spTree>
    <p:extLst>
      <p:ext uri="{BB962C8B-B14F-4D97-AF65-F5344CB8AC3E}">
        <p14:creationId xmlns:p14="http://schemas.microsoft.com/office/powerpoint/2010/main" val="68695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744" y="1412776"/>
            <a:ext cx="4595928" cy="4922266"/>
          </a:xfrm>
        </p:spPr>
      </p:pic>
    </p:spTree>
    <p:extLst>
      <p:ext uri="{BB962C8B-B14F-4D97-AF65-F5344CB8AC3E}">
        <p14:creationId xmlns:p14="http://schemas.microsoft.com/office/powerpoint/2010/main" val="99852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5476" y="1340768"/>
            <a:ext cx="4478772" cy="5028797"/>
          </a:xfrm>
        </p:spPr>
      </p:pic>
    </p:spTree>
    <p:extLst>
      <p:ext uri="{BB962C8B-B14F-4D97-AF65-F5344CB8AC3E}">
        <p14:creationId xmlns:p14="http://schemas.microsoft.com/office/powerpoint/2010/main" val="2530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7409" y="1268760"/>
            <a:ext cx="4349182" cy="5259476"/>
          </a:xfrm>
        </p:spPr>
      </p:pic>
    </p:spTree>
    <p:extLst>
      <p:ext uri="{BB962C8B-B14F-4D97-AF65-F5344CB8AC3E}">
        <p14:creationId xmlns:p14="http://schemas.microsoft.com/office/powerpoint/2010/main" val="101866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4923" y="1340768"/>
            <a:ext cx="4327717" cy="4968552"/>
          </a:xfrm>
        </p:spPr>
      </p:pic>
    </p:spTree>
    <p:extLst>
      <p:ext uri="{BB962C8B-B14F-4D97-AF65-F5344CB8AC3E}">
        <p14:creationId xmlns:p14="http://schemas.microsoft.com/office/powerpoint/2010/main" val="89223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988840"/>
            <a:ext cx="7283152" cy="4165923"/>
          </a:xfrm>
        </p:spPr>
        <p:txBody>
          <a:bodyPr/>
          <a:lstStyle/>
          <a:p>
            <a:pPr marL="0" indent="0">
              <a:lnSpc>
                <a:spcPct val="200000"/>
              </a:lnSpc>
              <a:buNone/>
            </a:pPr>
            <a:r>
              <a:rPr lang="zh-CN" altLang="zh-CN" sz="1500" dirty="0">
                <a:solidFill>
                  <a:schemeClr val="accent2">
                    <a:lumMod val="75000"/>
                  </a:schemeClr>
                </a:solidFill>
              </a:rPr>
              <a:t>因公外出审批流程：</a:t>
            </a:r>
          </a:p>
          <a:p>
            <a:pPr marL="0" indent="0">
              <a:lnSpc>
                <a:spcPct val="200000"/>
              </a:lnSpc>
              <a:buNone/>
            </a:pPr>
            <a:r>
              <a:rPr lang="en-US" altLang="zh-CN" sz="1500" dirty="0">
                <a:solidFill>
                  <a:schemeClr val="accent2">
                    <a:lumMod val="75000"/>
                  </a:schemeClr>
                </a:solidFill>
              </a:rPr>
              <a:t>    1</a:t>
            </a:r>
            <a:r>
              <a:rPr lang="zh-CN" altLang="zh-CN" sz="1500" dirty="0">
                <a:solidFill>
                  <a:schemeClr val="accent2">
                    <a:lumMod val="75000"/>
                  </a:schemeClr>
                </a:solidFill>
              </a:rPr>
              <a:t>、员工因公外出，须提前三个工作日内以邮件形式填写《员工外出情况说明单》报直属上级审批；获批后方可按计划在规定时间内外出洽公；未获批准的，审批人应邮件回复员工并告知驳回原因，该员工不得擅自离岗，否则按旷工处理；</a:t>
            </a:r>
          </a:p>
          <a:p>
            <a:pPr marL="0" indent="0">
              <a:lnSpc>
                <a:spcPct val="200000"/>
              </a:lnSpc>
              <a:buNone/>
            </a:pPr>
            <a:r>
              <a:rPr lang="en-US" altLang="zh-CN" sz="1500" dirty="0">
                <a:solidFill>
                  <a:schemeClr val="accent2">
                    <a:lumMod val="75000"/>
                  </a:schemeClr>
                </a:solidFill>
              </a:rPr>
              <a:t>    2</a:t>
            </a:r>
            <a:r>
              <a:rPr lang="zh-CN" altLang="en-US" sz="1500" dirty="0">
                <a:solidFill>
                  <a:schemeClr val="accent2">
                    <a:lumMod val="75000"/>
                  </a:schemeClr>
                </a:solidFill>
              </a:rPr>
              <a:t>、</a:t>
            </a:r>
            <a:r>
              <a:rPr lang="zh-CN" altLang="zh-CN" sz="1500" dirty="0">
                <a:solidFill>
                  <a:schemeClr val="accent2">
                    <a:lumMod val="75000"/>
                  </a:schemeClr>
                </a:solidFill>
              </a:rPr>
              <a:t>遇突发事件未能提前填报外出单的，员工应在外出前电话请示直属上级并说明原因，并于归岗后的三个工作日内补办相应手续。</a:t>
            </a:r>
          </a:p>
          <a:p>
            <a:endParaRPr lang="zh-CN" altLang="en-US" dirty="0"/>
          </a:p>
        </p:txBody>
      </p:sp>
    </p:spTree>
    <p:extLst>
      <p:ext uri="{BB962C8B-B14F-4D97-AF65-F5344CB8AC3E}">
        <p14:creationId xmlns:p14="http://schemas.microsoft.com/office/powerpoint/2010/main" val="386969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71800" y="2636912"/>
            <a:ext cx="5904656" cy="3816424"/>
          </a:xfrm>
        </p:spPr>
        <p:txBody>
          <a:bodyPr/>
          <a:lstStyle/>
          <a:p>
            <a:pPr marL="0" indent="0">
              <a:lnSpc>
                <a:spcPct val="200000"/>
              </a:lnSpc>
              <a:buNone/>
            </a:pPr>
            <a:r>
              <a:rPr lang="zh-CN" altLang="zh-CN" dirty="0">
                <a:solidFill>
                  <a:schemeClr val="accent2">
                    <a:lumMod val="75000"/>
                  </a:schemeClr>
                </a:solidFill>
              </a:rPr>
              <a:t>打卡异常审批流程：</a:t>
            </a:r>
          </a:p>
          <a:p>
            <a:pPr marL="0" indent="0">
              <a:lnSpc>
                <a:spcPct val="200000"/>
              </a:lnSpc>
              <a:buNone/>
            </a:pPr>
            <a:r>
              <a:rPr lang="en-US" altLang="zh-CN" dirty="0">
                <a:solidFill>
                  <a:schemeClr val="accent2">
                    <a:lumMod val="75000"/>
                  </a:schemeClr>
                </a:solidFill>
              </a:rPr>
              <a:t>    </a:t>
            </a:r>
            <a:r>
              <a:rPr lang="zh-CN" altLang="zh-CN" dirty="0">
                <a:solidFill>
                  <a:schemeClr val="accent2">
                    <a:lumMod val="75000"/>
                  </a:schemeClr>
                </a:solidFill>
              </a:rPr>
              <a:t>员工出现打卡异常情况，先到人力资源部核查视频监控录</a:t>
            </a:r>
            <a:endParaRPr lang="en-US" altLang="zh-CN" dirty="0">
              <a:solidFill>
                <a:schemeClr val="accent2">
                  <a:lumMod val="75000"/>
                </a:schemeClr>
              </a:solidFill>
            </a:endParaRPr>
          </a:p>
          <a:p>
            <a:pPr marL="0" indent="0">
              <a:lnSpc>
                <a:spcPct val="200000"/>
              </a:lnSpc>
              <a:buNone/>
            </a:pPr>
            <a:r>
              <a:rPr lang="en-US" altLang="zh-CN" dirty="0">
                <a:solidFill>
                  <a:schemeClr val="accent2">
                    <a:lumMod val="75000"/>
                  </a:schemeClr>
                </a:solidFill>
              </a:rPr>
              <a:t>    </a:t>
            </a:r>
            <a:r>
              <a:rPr lang="zh-CN" altLang="zh-CN" dirty="0">
                <a:solidFill>
                  <a:schemeClr val="accent2">
                    <a:lumMod val="75000"/>
                  </a:schemeClr>
                </a:solidFill>
              </a:rPr>
              <a:t>像，再填写《打卡异常情况说明单》，并在“异常原因说</a:t>
            </a:r>
            <a:endParaRPr lang="en-US" altLang="zh-CN" dirty="0">
              <a:solidFill>
                <a:schemeClr val="accent2">
                  <a:lumMod val="75000"/>
                </a:schemeClr>
              </a:solidFill>
            </a:endParaRPr>
          </a:p>
          <a:p>
            <a:pPr marL="0" indent="0">
              <a:lnSpc>
                <a:spcPct val="200000"/>
              </a:lnSpc>
              <a:buNone/>
            </a:pPr>
            <a:r>
              <a:rPr lang="en-US" altLang="zh-CN" dirty="0">
                <a:solidFill>
                  <a:schemeClr val="accent2">
                    <a:lumMod val="75000"/>
                  </a:schemeClr>
                </a:solidFill>
              </a:rPr>
              <a:t>    </a:t>
            </a:r>
            <a:r>
              <a:rPr lang="zh-CN" altLang="zh-CN" dirty="0">
                <a:solidFill>
                  <a:schemeClr val="accent2">
                    <a:lumMod val="75000"/>
                  </a:schemeClr>
                </a:solidFill>
              </a:rPr>
              <a:t>明”中写明未打卡原因及实际到岗（或离岗）时间，以邮</a:t>
            </a:r>
            <a:endParaRPr lang="en-US" altLang="zh-CN" dirty="0">
              <a:solidFill>
                <a:schemeClr val="accent2">
                  <a:lumMod val="75000"/>
                </a:schemeClr>
              </a:solidFill>
            </a:endParaRPr>
          </a:p>
          <a:p>
            <a:pPr marL="0" indent="0">
              <a:lnSpc>
                <a:spcPct val="200000"/>
              </a:lnSpc>
              <a:buNone/>
            </a:pPr>
            <a:r>
              <a:rPr lang="en-US" altLang="zh-CN" dirty="0">
                <a:solidFill>
                  <a:schemeClr val="accent2">
                    <a:lumMod val="75000"/>
                  </a:schemeClr>
                </a:solidFill>
              </a:rPr>
              <a:t>    </a:t>
            </a:r>
            <a:r>
              <a:rPr lang="zh-CN" altLang="zh-CN" dirty="0">
                <a:solidFill>
                  <a:schemeClr val="accent2">
                    <a:lumMod val="75000"/>
                  </a:schemeClr>
                </a:solidFill>
              </a:rPr>
              <a:t>件形式报直属上级审批；</a:t>
            </a:r>
          </a:p>
          <a:p>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877" y="1628800"/>
            <a:ext cx="2051923" cy="2564904"/>
          </a:xfrm>
          <a:prstGeom prst="rect">
            <a:avLst/>
          </a:prstGeom>
        </p:spPr>
      </p:pic>
    </p:spTree>
    <p:extLst>
      <p:ext uri="{BB962C8B-B14F-4D97-AF65-F5344CB8AC3E}">
        <p14:creationId xmlns:p14="http://schemas.microsoft.com/office/powerpoint/2010/main" val="379777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7787208" cy="4525963"/>
          </a:xfrm>
        </p:spPr>
        <p:txBody>
          <a:bodyPr/>
          <a:lstStyle/>
          <a:p>
            <a:pPr>
              <a:lnSpc>
                <a:spcPct val="200000"/>
              </a:lnSpc>
            </a:pPr>
            <a:r>
              <a:rPr lang="zh-CN" altLang="en-US" dirty="0">
                <a:solidFill>
                  <a:srgbClr val="002060"/>
                </a:solidFill>
              </a:rPr>
              <a:t>每</a:t>
            </a:r>
            <a:r>
              <a:rPr lang="zh-CN" altLang="zh-CN" dirty="0">
                <a:solidFill>
                  <a:srgbClr val="002060"/>
                </a:solidFill>
              </a:rPr>
              <a:t>一个自然月为一个考勤周期</a:t>
            </a:r>
            <a:endParaRPr lang="en-US" altLang="zh-CN" dirty="0">
              <a:solidFill>
                <a:srgbClr val="002060"/>
              </a:solidFill>
            </a:endParaRPr>
          </a:p>
          <a:p>
            <a:pPr>
              <a:lnSpc>
                <a:spcPct val="200000"/>
              </a:lnSpc>
            </a:pPr>
            <a:r>
              <a:rPr lang="zh-CN" altLang="zh-CN" dirty="0">
                <a:solidFill>
                  <a:srgbClr val="002060"/>
                </a:solidFill>
              </a:rPr>
              <a:t>当月考勤单</a:t>
            </a:r>
            <a:r>
              <a:rPr lang="zh-CN" altLang="zh-CN" dirty="0">
                <a:solidFill>
                  <a:srgbClr val="FF0000"/>
                </a:solidFill>
              </a:rPr>
              <a:t>最晚提交期限为下月</a:t>
            </a:r>
            <a:r>
              <a:rPr lang="en-US" altLang="zh-CN" dirty="0">
                <a:solidFill>
                  <a:srgbClr val="FF0000"/>
                </a:solidFill>
              </a:rPr>
              <a:t>2</a:t>
            </a:r>
            <a:r>
              <a:rPr lang="zh-CN" altLang="zh-CN" dirty="0">
                <a:solidFill>
                  <a:srgbClr val="FF0000"/>
                </a:solidFill>
              </a:rPr>
              <a:t>日</a:t>
            </a:r>
            <a:r>
              <a:rPr lang="zh-CN" altLang="zh-CN" dirty="0">
                <a:solidFill>
                  <a:srgbClr val="002060"/>
                </a:solidFill>
              </a:rPr>
              <a:t>（如遇节假日顺延一个工作日），过期提交无效，因未按时提交考勤单而产生的考勤异常结果，由本人承担。</a:t>
            </a:r>
          </a:p>
          <a:p>
            <a:pPr>
              <a:lnSpc>
                <a:spcPct val="200000"/>
              </a:lnSpc>
            </a:pPr>
            <a:r>
              <a:rPr lang="zh-CN" altLang="zh-CN" dirty="0">
                <a:solidFill>
                  <a:srgbClr val="002060"/>
                </a:solidFill>
              </a:rPr>
              <a:t>请假单、涉密项目的加班单和外出单在邮件审批同意后，员工还须提交纸质单据备案。</a:t>
            </a:r>
          </a:p>
          <a:p>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325999">
            <a:off x="4573576" y="4112773"/>
            <a:ext cx="2987824" cy="2159365"/>
          </a:xfrm>
          <a:prstGeom prst="rect">
            <a:avLst/>
          </a:prstGeom>
        </p:spPr>
      </p:pic>
    </p:spTree>
    <p:extLst>
      <p:ext uri="{BB962C8B-B14F-4D97-AF65-F5344CB8AC3E}">
        <p14:creationId xmlns:p14="http://schemas.microsoft.com/office/powerpoint/2010/main" val="70119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10"/>
          <p:cNvSpPr>
            <a:spLocks noChangeArrowheads="1"/>
          </p:cNvSpPr>
          <p:nvPr/>
        </p:nvSpPr>
        <p:spPr bwMode="gray">
          <a:xfrm>
            <a:off x="1840828" y="3228807"/>
            <a:ext cx="5562600" cy="1306512"/>
          </a:xfrm>
          <a:prstGeom prst="roundRect">
            <a:avLst>
              <a:gd name="adj" fmla="val 10889"/>
            </a:avLst>
          </a:prstGeom>
          <a:solidFill>
            <a:schemeClr val="accent1">
              <a:lumMod val="60000"/>
              <a:lumOff val="40000"/>
            </a:schemeClr>
          </a:soli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4" name="内容占位符 2"/>
          <p:cNvSpPr>
            <a:spLocks noGrp="1"/>
          </p:cNvSpPr>
          <p:nvPr>
            <p:ph idx="1"/>
          </p:nvPr>
        </p:nvSpPr>
        <p:spPr>
          <a:xfrm>
            <a:off x="507328" y="1632786"/>
            <a:ext cx="8229600" cy="4525963"/>
          </a:xfrm>
        </p:spPr>
        <p:txBody>
          <a:bodyPr/>
          <a:lstStyle/>
          <a:p>
            <a:pPr marL="0" indent="0">
              <a:buNone/>
            </a:pPr>
            <a:endParaRPr lang="en-US" altLang="zh-CN" dirty="0"/>
          </a:p>
          <a:p>
            <a:pPr marL="0" indent="0">
              <a:buNone/>
            </a:pPr>
            <a:endParaRPr lang="en-US" altLang="zh-CN" dirty="0"/>
          </a:p>
          <a:p>
            <a:pPr marL="0" indent="0">
              <a:buNone/>
            </a:pPr>
            <a:endParaRPr lang="en-US" altLang="zh-CN" dirty="0"/>
          </a:p>
        </p:txBody>
      </p:sp>
      <p:grpSp>
        <p:nvGrpSpPr>
          <p:cNvPr id="17" name="Group 3"/>
          <p:cNvGrpSpPr>
            <a:grpSpLocks/>
          </p:cNvGrpSpPr>
          <p:nvPr/>
        </p:nvGrpSpPr>
        <p:grpSpPr bwMode="auto">
          <a:xfrm>
            <a:off x="1833612" y="1713045"/>
            <a:ext cx="5562600" cy="1306513"/>
            <a:chOff x="1065" y="1020"/>
            <a:chExt cx="3504" cy="823"/>
          </a:xfrm>
        </p:grpSpPr>
        <p:sp>
          <p:nvSpPr>
            <p:cNvPr id="18" name="AutoShape 4"/>
            <p:cNvSpPr>
              <a:spLocks noChangeArrowheads="1"/>
            </p:cNvSpPr>
            <p:nvPr/>
          </p:nvSpPr>
          <p:spPr bwMode="gray">
            <a:xfrm>
              <a:off x="1065" y="1020"/>
              <a:ext cx="3504" cy="823"/>
            </a:xfrm>
            <a:prstGeom prst="roundRect">
              <a:avLst>
                <a:gd name="adj" fmla="val 10889"/>
              </a:avLst>
            </a:prstGeom>
            <a:solidFill>
              <a:schemeClr val="accent1">
                <a:lumMod val="60000"/>
                <a:lumOff val="40000"/>
              </a:schemeClr>
            </a:solidFill>
            <a:ln w="38100">
              <a:solidFill>
                <a:srgbClr val="FFFFFF"/>
              </a:solidFill>
              <a:round/>
              <a:headEnd/>
              <a:tailEnd/>
            </a:ln>
            <a:effectLst>
              <a:outerShdw dist="135003" dir="2928844" algn="ctr" rotWithShape="0">
                <a:srgbClr val="000000">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AutoShape 5"/>
            <p:cNvSpPr>
              <a:spLocks noChangeArrowheads="1"/>
            </p:cNvSpPr>
            <p:nvPr/>
          </p:nvSpPr>
          <p:spPr bwMode="gray">
            <a:xfrm>
              <a:off x="1138" y="1111"/>
              <a:ext cx="675" cy="673"/>
            </a:xfrm>
            <a:prstGeom prst="roundRect">
              <a:avLst>
                <a:gd name="adj" fmla="val 11921"/>
              </a:avLst>
            </a:prstGeom>
            <a:gradFill rotWithShape="1">
              <a:gsLst>
                <a:gs pos="0">
                  <a:srgbClr val="0066CC"/>
                </a:gs>
                <a:gs pos="100000">
                  <a:srgbClr val="00478E"/>
                </a:gs>
              </a:gsLst>
              <a:lin ang="5400000" scaled="1"/>
            </a:gradFill>
            <a:ln w="38100">
              <a:solidFill>
                <a:schemeClr val="tx1"/>
              </a:solidFill>
              <a:round/>
              <a:headEnd/>
              <a:tailEnd/>
            </a:ln>
          </p:spPr>
          <p:txBody>
            <a:bodyPr wrap="none" anchor="ctr"/>
            <a:lstStyle/>
            <a:p>
              <a:endParaRPr lang="zh-CN" altLang="en-US">
                <a:latin typeface="Calibri" pitchFamily="34" charset="0"/>
              </a:endParaRPr>
            </a:p>
          </p:txBody>
        </p:sp>
        <p:sp>
          <p:nvSpPr>
            <p:cNvPr id="20" name="Freeform 6"/>
            <p:cNvSpPr>
              <a:spLocks/>
            </p:cNvSpPr>
            <p:nvPr/>
          </p:nvSpPr>
          <p:spPr bwMode="gray">
            <a:xfrm>
              <a:off x="1177" y="1171"/>
              <a:ext cx="337" cy="33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fontAlgn="auto">
                <a:spcBef>
                  <a:spcPts val="0"/>
                </a:spcBef>
                <a:spcAft>
                  <a:spcPts val="0"/>
                </a:spcAft>
                <a:defRPr/>
              </a:pPr>
              <a:endParaRPr lang="zh-CN" altLang="en-US">
                <a:latin typeface="+mn-lt"/>
                <a:ea typeface="+mn-ea"/>
              </a:endParaRPr>
            </a:p>
          </p:txBody>
        </p:sp>
        <p:sp>
          <p:nvSpPr>
            <p:cNvPr id="21" name="Text Box 7"/>
            <p:cNvSpPr txBox="1">
              <a:spLocks noChangeArrowheads="1"/>
            </p:cNvSpPr>
            <p:nvPr/>
          </p:nvSpPr>
          <p:spPr bwMode="gray">
            <a:xfrm>
              <a:off x="1182" y="1311"/>
              <a:ext cx="569" cy="330"/>
            </a:xfrm>
            <a:prstGeom prst="rect">
              <a:avLst/>
            </a:prstGeom>
            <a:noFill/>
            <a:ln w="9525" algn="ctr">
              <a:noFill/>
              <a:miter lim="800000"/>
              <a:headEnd/>
              <a:tailEnd/>
            </a:ln>
            <a:effectLst/>
          </p:spPr>
          <p:txBody>
            <a:bodyPr wrap="none">
              <a:spAutoFit/>
            </a:bodyPr>
            <a:lstStyle/>
            <a:p>
              <a:pPr algn="ctr" eaLnBrk="0" fontAlgn="auto" hangingPunct="0">
                <a:spcBef>
                  <a:spcPts val="0"/>
                </a:spcBef>
                <a:spcAft>
                  <a:spcPts val="0"/>
                </a:spcAft>
                <a:defRPr/>
              </a:pPr>
              <a:r>
                <a:rPr lang="zh-CN" altLang="en-US" sz="2800" dirty="0">
                  <a:solidFill>
                    <a:srgbClr val="FFFFFF"/>
                  </a:solidFill>
                  <a:effectLst>
                    <a:outerShdw blurRad="38100" dist="38100" dir="2700000" algn="tl">
                      <a:srgbClr val="000000"/>
                    </a:outerShdw>
                  </a:effectLst>
                  <a:latin typeface="楷体_GB2312" pitchFamily="49" charset="-122"/>
                  <a:ea typeface="楷体_GB2312" pitchFamily="49" charset="-122"/>
                </a:rPr>
                <a:t>使命</a:t>
              </a:r>
            </a:p>
          </p:txBody>
        </p:sp>
        <p:sp>
          <p:nvSpPr>
            <p:cNvPr id="22" name="Text Box 8"/>
            <p:cNvSpPr txBox="1">
              <a:spLocks noChangeArrowheads="1"/>
            </p:cNvSpPr>
            <p:nvPr/>
          </p:nvSpPr>
          <p:spPr bwMode="gray">
            <a:xfrm>
              <a:off x="1918" y="1185"/>
              <a:ext cx="2576" cy="582"/>
            </a:xfrm>
            <a:prstGeom prst="rect">
              <a:avLst/>
            </a:prstGeom>
            <a:noFill/>
            <a:ln w="9525" algn="ctr">
              <a:noFill/>
              <a:miter lim="800000"/>
              <a:headEnd/>
              <a:tailEnd/>
            </a:ln>
          </p:spPr>
          <p:txBody>
            <a:bodyPr>
              <a:spAutoFit/>
            </a:bodyPr>
            <a:lstStyle/>
            <a:p>
              <a:pPr eaLnBrk="0" hangingPunct="0"/>
              <a:r>
                <a:rPr lang="zh-CN" altLang="en-US" dirty="0">
                  <a:solidFill>
                    <a:srgbClr val="000000"/>
                  </a:solidFill>
                  <a:latin typeface="Calibri" pitchFamily="34" charset="0"/>
                  <a:ea typeface="楷体_GB2312" pitchFamily="49" charset="-122"/>
                </a:rPr>
                <a:t>满足</a:t>
              </a:r>
              <a:r>
                <a:rPr lang="zh-CN" altLang="zh-CN" dirty="0">
                  <a:solidFill>
                    <a:srgbClr val="000000"/>
                  </a:solidFill>
                  <a:latin typeface="Calibri" pitchFamily="34" charset="0"/>
                  <a:ea typeface="楷体_GB2312" pitchFamily="49" charset="-122"/>
                </a:rPr>
                <a:t>国家信息化战略需求</a:t>
              </a:r>
              <a:br>
                <a:rPr lang="zh-CN" altLang="en-US" dirty="0">
                  <a:solidFill>
                    <a:srgbClr val="000000"/>
                  </a:solidFill>
                  <a:latin typeface="Calibri" pitchFamily="34" charset="0"/>
                  <a:ea typeface="楷体_GB2312" pitchFamily="49" charset="-122"/>
                </a:rPr>
              </a:br>
              <a:r>
                <a:rPr lang="zh-CN" altLang="en-US" dirty="0">
                  <a:solidFill>
                    <a:srgbClr val="000000"/>
                  </a:solidFill>
                  <a:latin typeface="Calibri" pitchFamily="34" charset="0"/>
                  <a:ea typeface="楷体_GB2312" pitchFamily="49" charset="-122"/>
                </a:rPr>
                <a:t>把握</a:t>
              </a:r>
              <a:r>
                <a:rPr lang="zh-CN" altLang="zh-CN" dirty="0">
                  <a:solidFill>
                    <a:srgbClr val="000000"/>
                  </a:solidFill>
                  <a:latin typeface="Calibri" pitchFamily="34" charset="0"/>
                  <a:ea typeface="楷体_GB2312" pitchFamily="49" charset="-122"/>
                </a:rPr>
                <a:t>世界信息化科学前沿</a:t>
              </a:r>
              <a:br>
                <a:rPr lang="zh-CN" altLang="en-US" dirty="0">
                  <a:solidFill>
                    <a:srgbClr val="000000"/>
                  </a:solidFill>
                  <a:latin typeface="Calibri" pitchFamily="34" charset="0"/>
                  <a:ea typeface="楷体_GB2312" pitchFamily="49" charset="-122"/>
                </a:rPr>
              </a:br>
              <a:r>
                <a:rPr lang="zh-CN" altLang="en-US" dirty="0">
                  <a:solidFill>
                    <a:srgbClr val="000000"/>
                  </a:solidFill>
                  <a:latin typeface="Calibri" pitchFamily="34" charset="0"/>
                  <a:ea typeface="楷体_GB2312" pitchFamily="49" charset="-122"/>
                </a:rPr>
                <a:t>直面国民经济信息化主战场</a:t>
              </a:r>
              <a:endParaRPr lang="en-US" altLang="zh-CN" dirty="0">
                <a:solidFill>
                  <a:srgbClr val="000000"/>
                </a:solidFill>
                <a:latin typeface="Calibri" pitchFamily="34" charset="0"/>
                <a:ea typeface="楷体_GB2312" pitchFamily="49" charset="-122"/>
              </a:endParaRPr>
            </a:p>
          </p:txBody>
        </p:sp>
      </p:grpSp>
      <p:grpSp>
        <p:nvGrpSpPr>
          <p:cNvPr id="23" name="组合 22"/>
          <p:cNvGrpSpPr/>
          <p:nvPr/>
        </p:nvGrpSpPr>
        <p:grpSpPr>
          <a:xfrm>
            <a:off x="1851578" y="3347869"/>
            <a:ext cx="5562600" cy="2686886"/>
            <a:chOff x="1973708" y="3094933"/>
            <a:chExt cx="5562600" cy="2686886"/>
          </a:xfrm>
        </p:grpSpPr>
        <p:sp>
          <p:nvSpPr>
            <p:cNvPr id="24" name="AutoShape 11"/>
            <p:cNvSpPr>
              <a:spLocks noChangeArrowheads="1"/>
            </p:cNvSpPr>
            <p:nvPr/>
          </p:nvSpPr>
          <p:spPr bwMode="gray">
            <a:xfrm>
              <a:off x="2071630" y="3094933"/>
              <a:ext cx="1071562" cy="1068387"/>
            </a:xfrm>
            <a:prstGeom prst="roundRect">
              <a:avLst>
                <a:gd name="adj" fmla="val 11921"/>
              </a:avLst>
            </a:prstGeom>
            <a:gradFill rotWithShape="1">
              <a:gsLst>
                <a:gs pos="0">
                  <a:srgbClr val="009999"/>
                </a:gs>
                <a:gs pos="100000">
                  <a:srgbClr val="006B6B"/>
                </a:gs>
              </a:gsLst>
              <a:lin ang="5400000" scaled="1"/>
            </a:gradFill>
            <a:ln w="38100">
              <a:solidFill>
                <a:schemeClr val="tx1"/>
              </a:solidFill>
              <a:round/>
              <a:headEnd/>
              <a:tailEnd/>
            </a:ln>
          </p:spPr>
          <p:txBody>
            <a:bodyPr wrap="none" anchor="ctr"/>
            <a:lstStyle/>
            <a:p>
              <a:endParaRPr lang="zh-CN" altLang="en-US">
                <a:latin typeface="Calibri" pitchFamily="34" charset="0"/>
              </a:endParaRPr>
            </a:p>
          </p:txBody>
        </p:sp>
        <p:sp>
          <p:nvSpPr>
            <p:cNvPr id="25" name="Freeform 12"/>
            <p:cNvSpPr>
              <a:spLocks/>
            </p:cNvSpPr>
            <p:nvPr/>
          </p:nvSpPr>
          <p:spPr bwMode="gray">
            <a:xfrm>
              <a:off x="2260808" y="3558597"/>
              <a:ext cx="534987" cy="534988"/>
            </a:xfrm>
            <a:custGeom>
              <a:avLst/>
              <a:gdLst>
                <a:gd name="T0" fmla="*/ 2147483647 w 596"/>
                <a:gd name="T1" fmla="*/ 0 h 598"/>
                <a:gd name="T2" fmla="*/ 0 w 596"/>
                <a:gd name="T3" fmla="*/ 2147483647 h 598"/>
                <a:gd name="T4" fmla="*/ 0 w 596"/>
                <a:gd name="T5" fmla="*/ 2147483647 h 598"/>
                <a:gd name="T6" fmla="*/ 2147483647 w 596"/>
                <a:gd name="T7" fmla="*/ 2147483647 h 598"/>
                <a:gd name="T8" fmla="*/ 2147483647 w 596"/>
                <a:gd name="T9" fmla="*/ 0 h 598"/>
                <a:gd name="T10" fmla="*/ 214748364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D4D4"/>
                </a:gs>
                <a:gs pos="100000">
                  <a:srgbClr val="009999">
                    <a:alpha val="0"/>
                  </a:srgbClr>
                </a:gs>
              </a:gsLst>
              <a:lin ang="2700000" scaled="1"/>
            </a:gradFill>
            <a:ln w="0">
              <a:noFill/>
              <a:round/>
              <a:headEnd/>
              <a:tailEnd/>
            </a:ln>
          </p:spPr>
          <p:txBody>
            <a:bodyPr/>
            <a:lstStyle/>
            <a:p>
              <a:endParaRPr lang="zh-CN" altLang="en-US"/>
            </a:p>
          </p:txBody>
        </p:sp>
        <p:sp>
          <p:nvSpPr>
            <p:cNvPr id="26" name="Text Box 13"/>
            <p:cNvSpPr txBox="1">
              <a:spLocks noChangeArrowheads="1"/>
            </p:cNvSpPr>
            <p:nvPr/>
          </p:nvSpPr>
          <p:spPr bwMode="gray">
            <a:xfrm>
              <a:off x="2133542" y="3170013"/>
              <a:ext cx="895350" cy="954107"/>
            </a:xfrm>
            <a:prstGeom prst="rect">
              <a:avLst/>
            </a:prstGeom>
            <a:noFill/>
            <a:ln w="9525" algn="ctr">
              <a:noFill/>
              <a:miter lim="800000"/>
              <a:headEnd/>
              <a:tailEnd/>
            </a:ln>
            <a:effectLst/>
          </p:spPr>
          <p:txBody>
            <a:bodyPr wrap="square">
              <a:spAutoFit/>
            </a:bodyPr>
            <a:lstStyle/>
            <a:p>
              <a:pPr algn="ctr" eaLnBrk="0" fontAlgn="auto" hangingPunct="0">
                <a:spcBef>
                  <a:spcPts val="0"/>
                </a:spcBef>
                <a:spcAft>
                  <a:spcPts val="0"/>
                </a:spcAft>
                <a:defRPr/>
              </a:pPr>
              <a:r>
                <a:rPr lang="zh-CN" altLang="en-US" sz="2800" dirty="0">
                  <a:solidFill>
                    <a:srgbClr val="FFFFFF"/>
                  </a:solidFill>
                  <a:effectLst>
                    <a:outerShdw blurRad="38100" dist="38100" dir="2700000" algn="tl">
                      <a:srgbClr val="000000"/>
                    </a:outerShdw>
                  </a:effectLst>
                  <a:latin typeface="楷体_GB2312" pitchFamily="49" charset="-122"/>
                  <a:ea typeface="楷体_GB2312" pitchFamily="49" charset="-122"/>
                </a:rPr>
                <a:t>远景目标</a:t>
              </a:r>
            </a:p>
          </p:txBody>
        </p:sp>
        <p:sp>
          <p:nvSpPr>
            <p:cNvPr id="27" name="Text Box 14"/>
            <p:cNvSpPr txBox="1">
              <a:spLocks noChangeArrowheads="1"/>
            </p:cNvSpPr>
            <p:nvPr/>
          </p:nvSpPr>
          <p:spPr bwMode="gray">
            <a:xfrm>
              <a:off x="3343883" y="3210602"/>
              <a:ext cx="4055397" cy="923330"/>
            </a:xfrm>
            <a:prstGeom prst="rect">
              <a:avLst/>
            </a:prstGeom>
            <a:noFill/>
            <a:ln w="9525" algn="ctr">
              <a:noFill/>
              <a:miter lim="800000"/>
              <a:headEnd/>
              <a:tailEnd/>
            </a:ln>
          </p:spPr>
          <p:txBody>
            <a:bodyPr wrap="square">
              <a:spAutoFit/>
            </a:bodyPr>
            <a:lstStyle/>
            <a:p>
              <a:pPr eaLnBrk="0" hangingPunct="0"/>
              <a:r>
                <a:rPr lang="zh-CN" altLang="en-US" dirty="0">
                  <a:solidFill>
                    <a:srgbClr val="000000"/>
                  </a:solidFill>
                  <a:ea typeface="楷体_GB2312" pitchFamily="49" charset="-122"/>
                </a:rPr>
                <a:t>最大的行业应用软件和服务供应商，</a:t>
              </a:r>
              <a:br>
                <a:rPr lang="zh-CN" altLang="en-US" dirty="0">
                  <a:solidFill>
                    <a:srgbClr val="000000"/>
                  </a:solidFill>
                  <a:ea typeface="楷体_GB2312" pitchFamily="49" charset="-122"/>
                </a:rPr>
              </a:br>
              <a:r>
                <a:rPr lang="zh-CN" altLang="de-DE" dirty="0">
                  <a:solidFill>
                    <a:srgbClr val="000000"/>
                  </a:solidFill>
                  <a:ea typeface="楷体_GB2312" pitchFamily="49" charset="-122"/>
                </a:rPr>
                <a:t>最大的跨行业和新渠道软件集成提供商。</a:t>
              </a:r>
              <a:endParaRPr lang="zh-CN" altLang="en-US" dirty="0">
                <a:solidFill>
                  <a:srgbClr val="000000"/>
                </a:solidFill>
                <a:ea typeface="楷体_GB2312" pitchFamily="49" charset="-122"/>
              </a:endParaRPr>
            </a:p>
          </p:txBody>
        </p:sp>
        <p:sp>
          <p:nvSpPr>
            <p:cNvPr id="28" name="AutoShape 16"/>
            <p:cNvSpPr>
              <a:spLocks noChangeArrowheads="1"/>
            </p:cNvSpPr>
            <p:nvPr/>
          </p:nvSpPr>
          <p:spPr bwMode="gray">
            <a:xfrm>
              <a:off x="1973708" y="4475307"/>
              <a:ext cx="5562600" cy="1306512"/>
            </a:xfrm>
            <a:prstGeom prst="roundRect">
              <a:avLst>
                <a:gd name="adj" fmla="val 10889"/>
              </a:avLst>
            </a:prstGeom>
            <a:solidFill>
              <a:schemeClr val="accent1">
                <a:lumMod val="60000"/>
                <a:lumOff val="40000"/>
              </a:schemeClr>
            </a:soli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grpSp>
          <p:nvGrpSpPr>
            <p:cNvPr id="29" name="组合 28"/>
            <p:cNvGrpSpPr/>
            <p:nvPr/>
          </p:nvGrpSpPr>
          <p:grpSpPr>
            <a:xfrm>
              <a:off x="2021133" y="4630378"/>
              <a:ext cx="1256593" cy="1068387"/>
              <a:chOff x="2021133" y="4630378"/>
              <a:chExt cx="1256593" cy="1068387"/>
            </a:xfrm>
          </p:grpSpPr>
          <p:sp>
            <p:nvSpPr>
              <p:cNvPr id="31" name="AutoShape 17"/>
              <p:cNvSpPr>
                <a:spLocks noChangeArrowheads="1"/>
              </p:cNvSpPr>
              <p:nvPr/>
            </p:nvSpPr>
            <p:spPr bwMode="gray">
              <a:xfrm>
                <a:off x="2083452" y="4630378"/>
                <a:ext cx="1139687" cy="1068387"/>
              </a:xfrm>
              <a:prstGeom prst="roundRect">
                <a:avLst>
                  <a:gd name="adj" fmla="val 11921"/>
                </a:avLst>
              </a:prstGeom>
              <a:gradFill rotWithShape="1">
                <a:gsLst>
                  <a:gs pos="0">
                    <a:srgbClr val="EC941E"/>
                  </a:gs>
                  <a:gs pos="100000">
                    <a:srgbClr val="A56715"/>
                  </a:gs>
                </a:gsLst>
                <a:lin ang="5400000" scaled="1"/>
              </a:gradFill>
              <a:ln w="38100">
                <a:solidFill>
                  <a:schemeClr val="tx1"/>
                </a:solidFill>
                <a:round/>
                <a:headEnd/>
                <a:tailEnd/>
              </a:ln>
            </p:spPr>
            <p:txBody>
              <a:bodyPr wrap="none" anchor="ctr"/>
              <a:lstStyle/>
              <a:p>
                <a:endParaRPr lang="zh-CN" altLang="en-US">
                  <a:latin typeface="Calibri" pitchFamily="34" charset="0"/>
                </a:endParaRPr>
              </a:p>
            </p:txBody>
          </p:sp>
          <p:sp>
            <p:nvSpPr>
              <p:cNvPr id="32" name="Freeform 18"/>
              <p:cNvSpPr>
                <a:spLocks/>
              </p:cNvSpPr>
              <p:nvPr/>
            </p:nvSpPr>
            <p:spPr bwMode="gray">
              <a:xfrm>
                <a:off x="2340264" y="5122389"/>
                <a:ext cx="534988" cy="534987"/>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B92"/>
                  </a:gs>
                  <a:gs pos="100000">
                    <a:srgbClr val="EC941E">
                      <a:alpha val="0"/>
                    </a:srgbClr>
                  </a:gs>
                </a:gsLst>
                <a:lin ang="2700000" scaled="1"/>
              </a:gradFill>
              <a:ln w="0">
                <a:noFill/>
                <a:round/>
                <a:headEnd/>
                <a:tailEnd/>
              </a:ln>
            </p:spPr>
            <p:txBody>
              <a:bodyPr/>
              <a:lstStyle/>
              <a:p>
                <a:endParaRPr lang="zh-CN" altLang="en-US"/>
              </a:p>
            </p:txBody>
          </p:sp>
          <p:sp>
            <p:nvSpPr>
              <p:cNvPr id="33" name="Text Box 19"/>
              <p:cNvSpPr txBox="1">
                <a:spLocks noChangeArrowheads="1"/>
              </p:cNvSpPr>
              <p:nvPr/>
            </p:nvSpPr>
            <p:spPr bwMode="gray">
              <a:xfrm>
                <a:off x="2021133" y="4937893"/>
                <a:ext cx="1256593" cy="523220"/>
              </a:xfrm>
              <a:prstGeom prst="rect">
                <a:avLst/>
              </a:prstGeom>
              <a:noFill/>
              <a:ln w="9525" algn="ctr">
                <a:noFill/>
                <a:miter lim="800000"/>
                <a:headEnd/>
                <a:tailEnd/>
              </a:ln>
              <a:effectLst/>
            </p:spPr>
            <p:txBody>
              <a:bodyPr wrap="square">
                <a:spAutoFit/>
              </a:bodyPr>
              <a:lstStyle/>
              <a:p>
                <a:pPr algn="ctr" eaLnBrk="0" fontAlgn="auto" hangingPunct="0">
                  <a:spcBef>
                    <a:spcPts val="0"/>
                  </a:spcBef>
                  <a:spcAft>
                    <a:spcPts val="0"/>
                  </a:spcAft>
                  <a:defRPr/>
                </a:pPr>
                <a:r>
                  <a:rPr lang="zh-CN" altLang="en-US" sz="2800" dirty="0">
                    <a:solidFill>
                      <a:srgbClr val="FFFFFF"/>
                    </a:solidFill>
                    <a:effectLst>
                      <a:outerShdw blurRad="38100" dist="38100" dir="2700000" algn="tl">
                        <a:srgbClr val="000000"/>
                      </a:outerShdw>
                    </a:effectLst>
                    <a:ea typeface="楷体_GB2312" pitchFamily="49" charset="-122"/>
                  </a:rPr>
                  <a:t>价值观</a:t>
                </a:r>
                <a:endParaRPr lang="zh-CN" altLang="en-US" sz="2800" dirty="0">
                  <a:solidFill>
                    <a:srgbClr val="FFFFFF"/>
                  </a:solidFill>
                  <a:effectLst>
                    <a:outerShdw blurRad="38100" dist="38100" dir="2700000" algn="tl">
                      <a:srgbClr val="000000"/>
                    </a:outerShdw>
                  </a:effectLst>
                  <a:latin typeface="+mn-lt"/>
                  <a:ea typeface="楷体_GB2312" pitchFamily="49" charset="-122"/>
                </a:endParaRPr>
              </a:p>
            </p:txBody>
          </p:sp>
        </p:grpSp>
        <p:sp>
          <p:nvSpPr>
            <p:cNvPr id="30" name="Text Box 20"/>
            <p:cNvSpPr txBox="1">
              <a:spLocks noChangeArrowheads="1"/>
            </p:cNvSpPr>
            <p:nvPr/>
          </p:nvSpPr>
          <p:spPr bwMode="gray">
            <a:xfrm>
              <a:off x="3343883" y="4603476"/>
              <a:ext cx="4089400" cy="646331"/>
            </a:xfrm>
            <a:prstGeom prst="rect">
              <a:avLst/>
            </a:prstGeom>
            <a:noFill/>
            <a:ln w="9525" algn="ctr">
              <a:noFill/>
              <a:miter lim="800000"/>
              <a:headEnd/>
              <a:tailEnd/>
            </a:ln>
          </p:spPr>
          <p:txBody>
            <a:bodyPr wrap="square">
              <a:spAutoFit/>
            </a:bodyPr>
            <a:lstStyle/>
            <a:p>
              <a:pPr eaLnBrk="0" hangingPunct="0"/>
              <a:r>
                <a:rPr lang="zh-CN" altLang="en-US" dirty="0">
                  <a:solidFill>
                    <a:srgbClr val="000000"/>
                  </a:solidFill>
                  <a:ea typeface="楷体_GB2312" pitchFamily="49" charset="-122"/>
                </a:rPr>
                <a:t>用积极的态度回报客户的认可、员工的努力、股东的信任和社会的支持。</a:t>
              </a:r>
            </a:p>
          </p:txBody>
        </p:sp>
      </p:grpSp>
      <p:sp>
        <p:nvSpPr>
          <p:cNvPr id="35" name="标题 1"/>
          <p:cNvSpPr>
            <a:spLocks noGrp="1"/>
          </p:cNvSpPr>
          <p:nvPr>
            <p:ph type="title"/>
          </p:nvPr>
        </p:nvSpPr>
        <p:spPr>
          <a:xfrm>
            <a:off x="2339752" y="476672"/>
            <a:ext cx="6732240" cy="432048"/>
          </a:xfrm>
        </p:spPr>
        <p:txBody>
          <a:bodyPr>
            <a:normAutofit fontScale="90000"/>
          </a:bodyPr>
          <a:lstStyle/>
          <a:p>
            <a:r>
              <a:rPr lang="zh-CN" altLang="en-US" dirty="0"/>
              <a:t>公司简介</a:t>
            </a:r>
          </a:p>
        </p:txBody>
      </p:sp>
    </p:spTree>
    <p:extLst>
      <p:ext uri="{BB962C8B-B14F-4D97-AF65-F5344CB8AC3E}">
        <p14:creationId xmlns:p14="http://schemas.microsoft.com/office/powerpoint/2010/main" val="359579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200000"/>
              </a:lnSpc>
              <a:buNone/>
            </a:pPr>
            <a:r>
              <a:rPr lang="zh-CN" altLang="en-US" dirty="0">
                <a:solidFill>
                  <a:srgbClr val="002060"/>
                </a:solidFill>
              </a:rPr>
              <a:t>考勤单审批</a:t>
            </a:r>
            <a:endParaRPr lang="en-US" altLang="zh-CN" dirty="0">
              <a:solidFill>
                <a:srgbClr val="002060"/>
              </a:solidFill>
            </a:endParaRPr>
          </a:p>
          <a:p>
            <a:pPr marL="0" indent="0">
              <a:lnSpc>
                <a:spcPct val="200000"/>
              </a:lnSpc>
              <a:buNone/>
            </a:pPr>
            <a:r>
              <a:rPr lang="en-US" altLang="zh-CN" dirty="0">
                <a:solidFill>
                  <a:srgbClr val="002060"/>
                </a:solidFill>
              </a:rPr>
              <a:t>   1.</a:t>
            </a:r>
            <a:r>
              <a:rPr lang="zh-CN" altLang="zh-CN" dirty="0">
                <a:solidFill>
                  <a:srgbClr val="002060"/>
                </a:solidFill>
              </a:rPr>
              <a:t>考勤单提交实行一级审批制，审批人有绝对审批权。</a:t>
            </a:r>
          </a:p>
          <a:p>
            <a:pPr marL="0" indent="0">
              <a:lnSpc>
                <a:spcPct val="200000"/>
              </a:lnSpc>
              <a:buNone/>
            </a:pPr>
            <a:r>
              <a:rPr lang="en-US" altLang="zh-CN" dirty="0">
                <a:solidFill>
                  <a:srgbClr val="002060"/>
                </a:solidFill>
              </a:rPr>
              <a:t>   2.</a:t>
            </a:r>
            <a:r>
              <a:rPr lang="zh-CN" altLang="zh-CN" dirty="0">
                <a:solidFill>
                  <a:srgbClr val="002060"/>
                </a:solidFill>
              </a:rPr>
              <a:t>审批人收到员工提交的考勤单据，须严格审核单据的内容和时间；审批同意的，发送至部门人事邮箱（</a:t>
            </a:r>
            <a:r>
              <a:rPr lang="en-US" altLang="zh-CN" u="sng" dirty="0">
                <a:solidFill>
                  <a:srgbClr val="002060"/>
                </a:solidFill>
                <a:hlinkClick r:id="rId2"/>
              </a:rPr>
              <a:t>xxgc8hr@sinosoft.com.cn</a:t>
            </a:r>
            <a:r>
              <a:rPr lang="zh-CN" altLang="zh-CN" dirty="0">
                <a:solidFill>
                  <a:srgbClr val="002060"/>
                </a:solidFill>
              </a:rPr>
              <a:t>），同时抄送员工本人悉知，并在邮件中批注</a:t>
            </a:r>
            <a:r>
              <a:rPr lang="en-US" altLang="zh-CN" dirty="0">
                <a:solidFill>
                  <a:srgbClr val="002060"/>
                </a:solidFill>
              </a:rPr>
              <a:t>“</a:t>
            </a:r>
            <a:r>
              <a:rPr lang="zh-CN" altLang="zh-CN" dirty="0">
                <a:solidFill>
                  <a:srgbClr val="002060"/>
                </a:solidFill>
              </a:rPr>
              <a:t>同意</a:t>
            </a:r>
            <a:r>
              <a:rPr lang="en-US" altLang="zh-CN" dirty="0">
                <a:solidFill>
                  <a:srgbClr val="002060"/>
                </a:solidFill>
              </a:rPr>
              <a:t>”</a:t>
            </a:r>
            <a:r>
              <a:rPr lang="zh-CN" altLang="zh-CN" dirty="0">
                <a:solidFill>
                  <a:srgbClr val="002060"/>
                </a:solidFill>
              </a:rPr>
              <a:t>；审批不同意的，需邮件回复员工，并告知驳回原因。</a:t>
            </a:r>
          </a:p>
          <a:p>
            <a:pPr marL="0" indent="0">
              <a:lnSpc>
                <a:spcPct val="200000"/>
              </a:lnSpc>
              <a:buNone/>
            </a:pPr>
            <a:r>
              <a:rPr lang="en-US" altLang="zh-CN" dirty="0">
                <a:solidFill>
                  <a:srgbClr val="002060"/>
                </a:solidFill>
              </a:rPr>
              <a:t>    3.</a:t>
            </a:r>
            <a:r>
              <a:rPr lang="zh-CN" altLang="zh-CN" dirty="0">
                <a:solidFill>
                  <a:srgbClr val="002060"/>
                </a:solidFill>
              </a:rPr>
              <a:t>审批人不得将全部组员的考勤单据一起打包发送，一封邮件只能包含一位员工的考勤单据。</a:t>
            </a:r>
          </a:p>
          <a:p>
            <a:pPr>
              <a:lnSpc>
                <a:spcPct val="200000"/>
              </a:lnSpc>
            </a:pPr>
            <a:endParaRPr lang="zh-CN" altLang="en-US" dirty="0"/>
          </a:p>
        </p:txBody>
      </p:sp>
    </p:spTree>
    <p:extLst>
      <p:ext uri="{BB962C8B-B14F-4D97-AF65-F5344CB8AC3E}">
        <p14:creationId xmlns:p14="http://schemas.microsoft.com/office/powerpoint/2010/main" val="359296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内容介绍</a:t>
            </a:r>
          </a:p>
        </p:txBody>
      </p:sp>
      <p:sp>
        <p:nvSpPr>
          <p:cNvPr id="3" name="内容占位符 2"/>
          <p:cNvSpPr>
            <a:spLocks noGrp="1"/>
          </p:cNvSpPr>
          <p:nvPr>
            <p:ph idx="1"/>
          </p:nvPr>
        </p:nvSpPr>
        <p:spPr>
          <a:xfrm>
            <a:off x="708391" y="3042981"/>
            <a:ext cx="2222001" cy="885108"/>
          </a:xfrm>
        </p:spPr>
        <p:txBody>
          <a:bodyPr>
            <a:normAutofit/>
          </a:body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Part1</a:t>
            </a:r>
            <a:r>
              <a:rPr lang="zh-CN" altLang="en-US" sz="2000" dirty="0">
                <a:solidFill>
                  <a:srgbClr val="0070C0"/>
                </a:solidFill>
                <a:latin typeface="华文新魏" panose="02010800040101010101" pitchFamily="2" charset="-122"/>
                <a:ea typeface="华文新魏" panose="02010800040101010101" pitchFamily="2" charset="-122"/>
              </a:rPr>
              <a:t>：公司介绍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4" name="圆角矩形 3"/>
          <p:cNvSpPr/>
          <p:nvPr/>
        </p:nvSpPr>
        <p:spPr>
          <a:xfrm>
            <a:off x="3532105" y="1691762"/>
            <a:ext cx="2004628" cy="1328691"/>
          </a:xfrm>
          <a:prstGeom prst="roundRect">
            <a:avLst/>
          </a:prstGeom>
          <a:blipFill rotWithShape="0">
            <a:blip r:embed="rId2" cstate="print"/>
            <a:stretch>
              <a:fillRect/>
            </a:stretch>
          </a:blipFill>
        </p:spPr>
        <p:style>
          <a:lnRef idx="0">
            <a:schemeClr val="lt1">
              <a:hueOff val="0"/>
              <a:satOff val="0"/>
              <a:lumOff val="0"/>
              <a:alphaOff val="0"/>
            </a:schemeClr>
          </a:lnRef>
          <a:fillRef idx="3">
            <a:scrgbClr r="0" g="0" b="0"/>
          </a:fillRef>
          <a:effectRef idx="3">
            <a:schemeClr val="accent5">
              <a:hueOff val="-5088018"/>
              <a:satOff val="32771"/>
              <a:lumOff val="-18980"/>
              <a:alphaOff val="0"/>
            </a:schemeClr>
          </a:effectRef>
          <a:fontRef idx="minor">
            <a:schemeClr val="lt1"/>
          </a:fontRef>
        </p:style>
      </p:sp>
      <p:sp>
        <p:nvSpPr>
          <p:cNvPr id="5" name="圆角矩形 4"/>
          <p:cNvSpPr/>
          <p:nvPr/>
        </p:nvSpPr>
        <p:spPr>
          <a:xfrm>
            <a:off x="747223" y="4093444"/>
            <a:ext cx="1977931" cy="1362795"/>
          </a:xfrm>
          <a:prstGeom prst="roundRect">
            <a:avLst/>
          </a:prstGeom>
          <a:blipFill rotWithShape="0">
            <a:blip r:embed="rId3"/>
            <a:stretch>
              <a:fillRect/>
            </a:stretch>
          </a:blipFill>
        </p:spPr>
        <p:style>
          <a:lnRef idx="0">
            <a:schemeClr val="lt1">
              <a:hueOff val="0"/>
              <a:satOff val="0"/>
              <a:lumOff val="0"/>
              <a:alphaOff val="0"/>
            </a:schemeClr>
          </a:lnRef>
          <a:fillRef idx="3">
            <a:scrgbClr r="0" g="0" b="0"/>
          </a:fillRef>
          <a:effectRef idx="3">
            <a:schemeClr val="accent5">
              <a:hueOff val="-7632028"/>
              <a:satOff val="49156"/>
              <a:lumOff val="-28471"/>
              <a:alphaOff val="0"/>
            </a:schemeClr>
          </a:effectRef>
          <a:fontRef idx="minor">
            <a:schemeClr val="lt1"/>
          </a:fontRef>
        </p:style>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592" y="1656181"/>
            <a:ext cx="1607218" cy="160721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2226" y="3865534"/>
            <a:ext cx="1708165" cy="1708165"/>
          </a:xfrm>
          <a:prstGeom prst="rect">
            <a:avLst/>
          </a:prstGeom>
        </p:spPr>
      </p:pic>
      <p:sp>
        <p:nvSpPr>
          <p:cNvPr id="8" name="内容占位符 2"/>
          <p:cNvSpPr txBox="1">
            <a:spLocks/>
          </p:cNvSpPr>
          <p:nvPr/>
        </p:nvSpPr>
        <p:spPr>
          <a:xfrm>
            <a:off x="3422472" y="3048213"/>
            <a:ext cx="2376265" cy="74118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zh-CN" altLang="en-US" sz="2000" dirty="0">
                <a:solidFill>
                  <a:srgbClr val="0070C0"/>
                </a:solidFill>
                <a:latin typeface="华文新魏" panose="02010800040101010101" pitchFamily="2" charset="-122"/>
                <a:ea typeface="华文新魏" panose="02010800040101010101" pitchFamily="2" charset="-122"/>
              </a:rPr>
              <a:t> </a:t>
            </a:r>
            <a:r>
              <a:rPr lang="en-US" altLang="zh-CN" sz="2000" dirty="0">
                <a:solidFill>
                  <a:srgbClr val="0070C0"/>
                </a:solidFill>
                <a:latin typeface="华文新魏" panose="02010800040101010101" pitchFamily="2" charset="-122"/>
                <a:ea typeface="华文新魏" panose="02010800040101010101" pitchFamily="2" charset="-122"/>
              </a:rPr>
              <a:t>Part2</a:t>
            </a:r>
            <a:r>
              <a:rPr lang="zh-CN" altLang="en-US" sz="2000" dirty="0">
                <a:solidFill>
                  <a:srgbClr val="0070C0"/>
                </a:solidFill>
                <a:latin typeface="华文新魏" panose="02010800040101010101" pitchFamily="2" charset="-122"/>
                <a:ea typeface="华文新魏" panose="02010800040101010101" pitchFamily="2" charset="-122"/>
              </a:rPr>
              <a:t>：制度考核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9" name="内容占位符 2"/>
          <p:cNvSpPr txBox="1">
            <a:spLocks/>
          </p:cNvSpPr>
          <p:nvPr/>
        </p:nvSpPr>
        <p:spPr>
          <a:xfrm>
            <a:off x="6114375" y="3043496"/>
            <a:ext cx="2075280" cy="75999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FF0000"/>
                </a:solidFill>
                <a:latin typeface="华文新魏" panose="02010800040101010101" pitchFamily="2" charset="-122"/>
                <a:ea typeface="华文新魏" panose="02010800040101010101" pitchFamily="2" charset="-122"/>
              </a:rPr>
              <a:t>Part3</a:t>
            </a:r>
            <a:r>
              <a:rPr lang="zh-CN" altLang="en-US" sz="2000" dirty="0">
                <a:solidFill>
                  <a:srgbClr val="FF0000"/>
                </a:solidFill>
                <a:latin typeface="华文新魏" panose="02010800040101010101" pitchFamily="2" charset="-122"/>
                <a:ea typeface="华文新魏" panose="02010800040101010101" pitchFamily="2" charset="-122"/>
              </a:rPr>
              <a:t>：行政管理</a:t>
            </a:r>
            <a:endParaRPr lang="en-US" altLang="zh-CN" sz="2000" dirty="0">
              <a:solidFill>
                <a:srgbClr val="FF0000"/>
              </a:solidFill>
              <a:latin typeface="华文新魏" panose="02010800040101010101" pitchFamily="2" charset="-122"/>
              <a:ea typeface="华文新魏" panose="02010800040101010101" pitchFamily="2" charset="-122"/>
            </a:endParaRPr>
          </a:p>
        </p:txBody>
      </p:sp>
      <p:sp>
        <p:nvSpPr>
          <p:cNvPr id="10" name="内容占位符 2"/>
          <p:cNvSpPr txBox="1">
            <a:spLocks/>
          </p:cNvSpPr>
          <p:nvPr/>
        </p:nvSpPr>
        <p:spPr>
          <a:xfrm>
            <a:off x="711554" y="5436437"/>
            <a:ext cx="2288583" cy="82851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Part4</a:t>
            </a:r>
            <a:r>
              <a:rPr lang="zh-CN" altLang="en-US" sz="2000" dirty="0">
                <a:solidFill>
                  <a:srgbClr val="0070C0"/>
                </a:solidFill>
                <a:latin typeface="华文新魏" panose="02010800040101010101" pitchFamily="2" charset="-122"/>
                <a:ea typeface="华文新魏" panose="02010800040101010101" pitchFamily="2" charset="-122"/>
              </a:rPr>
              <a:t>：薪酬福利</a:t>
            </a:r>
          </a:p>
          <a:p>
            <a:pPr marL="0" indent="0">
              <a:lnSpc>
                <a:spcPct val="200000"/>
              </a:lnSpc>
              <a:buNone/>
            </a:pP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1" name="内容占位符 2"/>
          <p:cNvSpPr txBox="1">
            <a:spLocks/>
          </p:cNvSpPr>
          <p:nvPr/>
        </p:nvSpPr>
        <p:spPr>
          <a:xfrm>
            <a:off x="3416759" y="5469417"/>
            <a:ext cx="2530624" cy="79553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Part5</a:t>
            </a:r>
            <a:r>
              <a:rPr lang="zh-CN" altLang="en-US" sz="2000" dirty="0">
                <a:solidFill>
                  <a:srgbClr val="0070C0"/>
                </a:solidFill>
                <a:latin typeface="华文新魏" panose="02010800040101010101" pitchFamily="2" charset="-122"/>
                <a:ea typeface="华文新魏" panose="02010800040101010101" pitchFamily="2" charset="-122"/>
              </a:rPr>
              <a:t>：财务报销</a:t>
            </a:r>
            <a:endParaRPr lang="en-US" altLang="zh-CN" sz="2000" dirty="0">
              <a:solidFill>
                <a:srgbClr val="0070C0"/>
              </a:solidFill>
              <a:latin typeface="华文新魏" panose="02010800040101010101" pitchFamily="2" charset="-122"/>
              <a:ea typeface="华文新魏" panose="02010800040101010101" pitchFamily="2" charset="-122"/>
            </a:endParaRPr>
          </a:p>
          <a:p>
            <a:pPr marL="0" indent="0">
              <a:lnSpc>
                <a:spcPct val="200000"/>
              </a:lnSpc>
              <a:buNone/>
            </a:pPr>
            <a:endParaRPr lang="zh-CN" altLang="en-US" sz="2000" dirty="0">
              <a:solidFill>
                <a:srgbClr val="0070C0"/>
              </a:solidFill>
              <a:latin typeface="华文新魏" panose="02010800040101010101" pitchFamily="2" charset="-122"/>
              <a:ea typeface="华文新魏" panose="02010800040101010101" pitchFamily="2" charset="-122"/>
            </a:endParaRPr>
          </a:p>
        </p:txBody>
      </p:sp>
      <p:sp>
        <p:nvSpPr>
          <p:cNvPr id="12" name="内容占位符 2"/>
          <p:cNvSpPr txBox="1">
            <a:spLocks/>
          </p:cNvSpPr>
          <p:nvPr/>
        </p:nvSpPr>
        <p:spPr>
          <a:xfrm>
            <a:off x="6114375" y="5434547"/>
            <a:ext cx="2530624" cy="755149"/>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Part6</a:t>
            </a:r>
            <a:r>
              <a:rPr lang="zh-CN" altLang="en-US" sz="2000" dirty="0">
                <a:solidFill>
                  <a:srgbClr val="0070C0"/>
                </a:solidFill>
                <a:latin typeface="华文新魏" panose="02010800040101010101" pitchFamily="2" charset="-122"/>
                <a:ea typeface="华文新魏" panose="02010800040101010101" pitchFamily="2" charset="-122"/>
              </a:rPr>
              <a:t>：员工规划</a:t>
            </a: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2785" y="1412443"/>
            <a:ext cx="1658460" cy="1887328"/>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2105" y="4053473"/>
            <a:ext cx="1873058" cy="1332285"/>
          </a:xfrm>
          <a:prstGeom prst="rect">
            <a:avLst/>
          </a:prstGeom>
        </p:spPr>
      </p:pic>
    </p:spTree>
    <p:extLst>
      <p:ext uri="{BB962C8B-B14F-4D97-AF65-F5344CB8AC3E}">
        <p14:creationId xmlns:p14="http://schemas.microsoft.com/office/powerpoint/2010/main" val="36648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772816"/>
            <a:ext cx="8568952" cy="4353347"/>
          </a:xfrm>
        </p:spPr>
        <p:txBody>
          <a:bodyPr>
            <a:normAutofit fontScale="92500"/>
          </a:bodyPr>
          <a:lstStyle/>
          <a:p>
            <a:pPr marL="0" indent="0">
              <a:lnSpc>
                <a:spcPct val="200000"/>
              </a:lnSpc>
              <a:buNone/>
            </a:pPr>
            <a:r>
              <a:rPr lang="zh-CN" altLang="en-US" dirty="0">
                <a:solidFill>
                  <a:schemeClr val="accent1">
                    <a:lumMod val="75000"/>
                  </a:schemeClr>
                </a:solidFill>
              </a:rPr>
              <a:t>行政配备：</a:t>
            </a:r>
            <a:r>
              <a:rPr lang="en-US" altLang="zh-CN" dirty="0">
                <a:solidFill>
                  <a:schemeClr val="accent1">
                    <a:lumMod val="75000"/>
                  </a:schemeClr>
                </a:solidFill>
              </a:rPr>
              <a:t>    </a:t>
            </a:r>
          </a:p>
          <a:p>
            <a:pPr marL="0" indent="0">
              <a:lnSpc>
                <a:spcPct val="200000"/>
              </a:lnSpc>
              <a:buNone/>
            </a:pPr>
            <a:r>
              <a:rPr lang="en-US" altLang="zh-CN" dirty="0">
                <a:solidFill>
                  <a:schemeClr val="accent1">
                    <a:lumMod val="75000"/>
                  </a:schemeClr>
                </a:solidFill>
              </a:rPr>
              <a:t>    1.</a:t>
            </a:r>
            <a:r>
              <a:rPr lang="zh-CN" altLang="en-US" dirty="0">
                <a:solidFill>
                  <a:schemeClr val="accent1">
                    <a:lumMod val="75000"/>
                  </a:schemeClr>
                </a:solidFill>
              </a:rPr>
              <a:t>部门为每位员工配备电脑，请员工按规定正常使用，并对公司文件予以保密，不得转借他人；</a:t>
            </a:r>
            <a:r>
              <a:rPr lang="en-US" altLang="zh-CN" dirty="0">
                <a:solidFill>
                  <a:schemeClr val="accent1">
                    <a:lumMod val="75000"/>
                  </a:schemeClr>
                </a:solidFill>
              </a:rPr>
              <a:t> </a:t>
            </a:r>
          </a:p>
          <a:p>
            <a:pPr marL="0" indent="0">
              <a:lnSpc>
                <a:spcPct val="200000"/>
              </a:lnSpc>
              <a:buNone/>
            </a:pPr>
            <a:r>
              <a:rPr lang="en-US" altLang="zh-CN" dirty="0">
                <a:solidFill>
                  <a:schemeClr val="accent1">
                    <a:lumMod val="75000"/>
                  </a:schemeClr>
                </a:solidFill>
              </a:rPr>
              <a:t>    2.</a:t>
            </a:r>
            <a:r>
              <a:rPr lang="zh-CN" altLang="en-US" dirty="0">
                <a:solidFill>
                  <a:schemeClr val="accent1">
                    <a:lumMod val="75000"/>
                  </a:schemeClr>
                </a:solidFill>
              </a:rPr>
              <a:t>部门为每位员工配发相应权限的门禁卡，便于员工出入办公区，请妥善保管、正常使用；</a:t>
            </a:r>
            <a:r>
              <a:rPr lang="en-US" altLang="zh-CN" dirty="0">
                <a:solidFill>
                  <a:schemeClr val="accent1">
                    <a:lumMod val="75000"/>
                  </a:schemeClr>
                </a:solidFill>
              </a:rPr>
              <a:t> </a:t>
            </a:r>
          </a:p>
          <a:p>
            <a:pPr marL="0" indent="0">
              <a:lnSpc>
                <a:spcPct val="200000"/>
              </a:lnSpc>
              <a:buNone/>
            </a:pPr>
            <a:r>
              <a:rPr lang="en-US" altLang="zh-CN" dirty="0">
                <a:solidFill>
                  <a:schemeClr val="accent1">
                    <a:lumMod val="75000"/>
                  </a:schemeClr>
                </a:solidFill>
              </a:rPr>
              <a:t>    3.</a:t>
            </a:r>
            <a:r>
              <a:rPr lang="zh-CN" altLang="en-US" dirty="0">
                <a:solidFill>
                  <a:schemeClr val="accent1">
                    <a:lumMod val="75000"/>
                  </a:schemeClr>
                </a:solidFill>
              </a:rPr>
              <a:t>入职次月初，告知员工的公司统一邮箱号和员工编号；</a:t>
            </a:r>
            <a:endParaRPr lang="en-US" altLang="zh-CN" dirty="0">
              <a:solidFill>
                <a:schemeClr val="accent1">
                  <a:lumMod val="75000"/>
                </a:schemeClr>
              </a:solidFill>
            </a:endParaRPr>
          </a:p>
          <a:p>
            <a:pPr marL="0" indent="0">
              <a:lnSpc>
                <a:spcPct val="200000"/>
              </a:lnSpc>
              <a:buNone/>
            </a:pPr>
            <a:r>
              <a:rPr lang="zh-CN" altLang="en-US" dirty="0">
                <a:solidFill>
                  <a:schemeClr val="accent1">
                    <a:lumMod val="75000"/>
                  </a:schemeClr>
                </a:solidFill>
              </a:rPr>
              <a:t>    </a:t>
            </a:r>
            <a:r>
              <a:rPr lang="en-US" altLang="zh-CN" dirty="0">
                <a:solidFill>
                  <a:schemeClr val="accent1">
                    <a:lumMod val="75000"/>
                  </a:schemeClr>
                </a:solidFill>
              </a:rPr>
              <a:t>4.</a:t>
            </a:r>
            <a:r>
              <a:rPr lang="zh-CN" altLang="en-US" dirty="0">
                <a:solidFill>
                  <a:schemeClr val="accent1">
                    <a:lumMod val="75000"/>
                  </a:schemeClr>
                </a:solidFill>
              </a:rPr>
              <a:t>自邮箱下发之日起，统一使用公司邮箱收发办公文件；</a:t>
            </a:r>
            <a:endParaRPr lang="en-US" altLang="zh-CN" dirty="0">
              <a:solidFill>
                <a:schemeClr val="accent1">
                  <a:lumMod val="75000"/>
                </a:schemeClr>
              </a:solidFill>
            </a:endParaRPr>
          </a:p>
          <a:p>
            <a:pPr marL="0" indent="0">
              <a:lnSpc>
                <a:spcPct val="200000"/>
              </a:lnSpc>
              <a:buNone/>
            </a:pPr>
            <a:r>
              <a:rPr lang="en-US" altLang="zh-CN" dirty="0">
                <a:solidFill>
                  <a:schemeClr val="accent1">
                    <a:lumMod val="75000"/>
                  </a:schemeClr>
                </a:solidFill>
              </a:rPr>
              <a:t>    5.</a:t>
            </a:r>
            <a:r>
              <a:rPr lang="zh-CN" altLang="en-US" dirty="0">
                <a:solidFill>
                  <a:schemeClr val="accent1">
                    <a:lumMod val="75000"/>
                  </a:schemeClr>
                </a:solidFill>
              </a:rPr>
              <a:t>办公用品、</a:t>
            </a:r>
            <a:r>
              <a:rPr lang="en-US" altLang="zh-CN" dirty="0">
                <a:solidFill>
                  <a:schemeClr val="accent1">
                    <a:lumMod val="75000"/>
                  </a:schemeClr>
                </a:solidFill>
              </a:rPr>
              <a:t>IT</a:t>
            </a:r>
            <a:r>
              <a:rPr lang="zh-CN" altLang="en-US" dirty="0">
                <a:solidFill>
                  <a:schemeClr val="accent1">
                    <a:lumMod val="75000"/>
                  </a:schemeClr>
                </a:solidFill>
              </a:rPr>
              <a:t>设备等低值易耗品领用，可按需到综合管理部申领；</a:t>
            </a:r>
            <a:endParaRPr lang="en-US" altLang="zh-CN" dirty="0">
              <a:solidFill>
                <a:schemeClr val="accent1">
                  <a:lumMod val="75000"/>
                </a:schemeClr>
              </a:solidFill>
            </a:endParaRPr>
          </a:p>
          <a:p>
            <a:pPr marL="0" indent="0">
              <a:lnSpc>
                <a:spcPct val="200000"/>
              </a:lnSpc>
              <a:buNone/>
            </a:pPr>
            <a:endParaRPr lang="en-US" altLang="zh-CN" dirty="0">
              <a:solidFill>
                <a:schemeClr val="accent1">
                  <a:lumMod val="75000"/>
                </a:schemeClr>
              </a:solidFill>
            </a:endParaRPr>
          </a:p>
          <a:p>
            <a:pPr marL="0" indent="0">
              <a:lnSpc>
                <a:spcPct val="200000"/>
              </a:lnSpc>
              <a:buNone/>
            </a:pPr>
            <a:r>
              <a:rPr lang="en-US" altLang="zh-CN" dirty="0">
                <a:solidFill>
                  <a:schemeClr val="accent1">
                    <a:lumMod val="75000"/>
                  </a:schemeClr>
                </a:solidFill>
              </a:rPr>
              <a:t> </a:t>
            </a:r>
          </a:p>
        </p:txBody>
      </p:sp>
      <p:sp>
        <p:nvSpPr>
          <p:cNvPr id="4" name="标题 1"/>
          <p:cNvSpPr>
            <a:spLocks noGrp="1"/>
          </p:cNvSpPr>
          <p:nvPr>
            <p:ph type="title"/>
          </p:nvPr>
        </p:nvSpPr>
        <p:spPr>
          <a:xfrm>
            <a:off x="2339752" y="476672"/>
            <a:ext cx="6732240" cy="432048"/>
          </a:xfrm>
        </p:spPr>
        <p:txBody>
          <a:bodyPr>
            <a:normAutofit fontScale="90000"/>
          </a:bodyPr>
          <a:lstStyle/>
          <a:p>
            <a:r>
              <a:rPr lang="zh-CN" altLang="en-US" dirty="0"/>
              <a:t>行政配备</a:t>
            </a:r>
          </a:p>
        </p:txBody>
      </p:sp>
    </p:spTree>
    <p:extLst>
      <p:ext uri="{BB962C8B-B14F-4D97-AF65-F5344CB8AC3E}">
        <p14:creationId xmlns:p14="http://schemas.microsoft.com/office/powerpoint/2010/main" val="222240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2348880"/>
            <a:ext cx="7931224" cy="4065315"/>
          </a:xfrm>
        </p:spPr>
        <p:txBody>
          <a:bodyPr/>
          <a:lstStyle/>
          <a:p>
            <a:pPr marL="0" indent="0">
              <a:lnSpc>
                <a:spcPct val="200000"/>
              </a:lnSpc>
              <a:buNone/>
            </a:pPr>
            <a:r>
              <a:rPr lang="zh-CN" altLang="en-US" sz="1500" dirty="0">
                <a:solidFill>
                  <a:schemeClr val="accent1">
                    <a:lumMod val="75000"/>
                  </a:schemeClr>
                </a:solidFill>
              </a:rPr>
              <a:t>周报提交的时限及要求：</a:t>
            </a:r>
            <a:endParaRPr lang="en-US" altLang="zh-CN" sz="1500" dirty="0">
              <a:solidFill>
                <a:schemeClr val="accent1">
                  <a:lumMod val="75000"/>
                </a:schemeClr>
              </a:solidFill>
            </a:endParaRPr>
          </a:p>
          <a:p>
            <a:pPr marL="0" indent="0">
              <a:lnSpc>
                <a:spcPct val="200000"/>
              </a:lnSpc>
              <a:buNone/>
            </a:pPr>
            <a:r>
              <a:rPr lang="zh-CN" altLang="en-US" sz="1500" dirty="0">
                <a:solidFill>
                  <a:schemeClr val="accent1">
                    <a:lumMod val="75000"/>
                  </a:schemeClr>
                </a:solidFill>
              </a:rPr>
              <a:t>    </a:t>
            </a:r>
            <a:r>
              <a:rPr lang="en-US" altLang="zh-CN" sz="1500" dirty="0">
                <a:solidFill>
                  <a:schemeClr val="accent1">
                    <a:lumMod val="75000"/>
                  </a:schemeClr>
                </a:solidFill>
              </a:rPr>
              <a:t>1.</a:t>
            </a:r>
            <a:r>
              <a:rPr lang="zh-CN" altLang="en-US" sz="1500" dirty="0">
                <a:solidFill>
                  <a:schemeClr val="accent1">
                    <a:lumMod val="75000"/>
                  </a:schemeClr>
                </a:solidFill>
              </a:rPr>
              <a:t>每周一</a:t>
            </a:r>
            <a:r>
              <a:rPr lang="en-US" altLang="zh-CN" sz="1500" dirty="0">
                <a:solidFill>
                  <a:schemeClr val="accent1">
                    <a:lumMod val="75000"/>
                  </a:schemeClr>
                </a:solidFill>
              </a:rPr>
              <a:t>12:00</a:t>
            </a:r>
            <a:r>
              <a:rPr lang="zh-CN" altLang="en-US" sz="1500" dirty="0">
                <a:solidFill>
                  <a:schemeClr val="accent1">
                    <a:lumMod val="75000"/>
                  </a:schemeClr>
                </a:solidFill>
              </a:rPr>
              <a:t>前提交上周周报</a:t>
            </a:r>
            <a:endParaRPr lang="en-US" altLang="zh-CN" sz="1500" dirty="0">
              <a:solidFill>
                <a:schemeClr val="accent1">
                  <a:lumMod val="75000"/>
                </a:schemeClr>
              </a:solidFill>
            </a:endParaRPr>
          </a:p>
          <a:p>
            <a:pPr marL="0" indent="0">
              <a:lnSpc>
                <a:spcPct val="200000"/>
              </a:lnSpc>
              <a:buNone/>
            </a:pPr>
            <a:r>
              <a:rPr lang="zh-CN" altLang="en-US" sz="1500" dirty="0">
                <a:solidFill>
                  <a:schemeClr val="accent1">
                    <a:lumMod val="75000"/>
                  </a:schemeClr>
                </a:solidFill>
              </a:rPr>
              <a:t>    </a:t>
            </a:r>
            <a:r>
              <a:rPr lang="en-US" altLang="zh-CN" sz="1500" dirty="0">
                <a:solidFill>
                  <a:schemeClr val="accent1">
                    <a:lumMod val="75000"/>
                  </a:schemeClr>
                </a:solidFill>
              </a:rPr>
              <a:t>2.</a:t>
            </a:r>
            <a:r>
              <a:rPr lang="zh-CN" altLang="en-US" sz="1500" dirty="0">
                <a:solidFill>
                  <a:schemeClr val="accent1">
                    <a:lumMod val="75000"/>
                  </a:schemeClr>
                </a:solidFill>
              </a:rPr>
              <a:t>以电子版形式提交到部门人事邮箱：</a:t>
            </a:r>
            <a:r>
              <a:rPr lang="en-US" altLang="zh-CN" sz="1500" dirty="0">
                <a:solidFill>
                  <a:schemeClr val="accent1">
                    <a:lumMod val="75000"/>
                  </a:schemeClr>
                </a:solidFill>
                <a:hlinkClick r:id="rId2"/>
              </a:rPr>
              <a:t>xxgc8hr@sinosoft.com.cn</a:t>
            </a:r>
            <a:endParaRPr lang="en-US" altLang="zh-CN" sz="1500" dirty="0">
              <a:solidFill>
                <a:schemeClr val="accent1">
                  <a:lumMod val="75000"/>
                </a:schemeClr>
              </a:solidFill>
            </a:endParaRPr>
          </a:p>
          <a:p>
            <a:pPr marL="0" indent="0">
              <a:lnSpc>
                <a:spcPct val="200000"/>
              </a:lnSpc>
              <a:buNone/>
            </a:pPr>
            <a:r>
              <a:rPr lang="zh-CN" altLang="en-US" sz="1500" dirty="0">
                <a:solidFill>
                  <a:schemeClr val="accent1">
                    <a:lumMod val="75000"/>
                  </a:schemeClr>
                </a:solidFill>
              </a:rPr>
              <a:t>    </a:t>
            </a:r>
            <a:r>
              <a:rPr lang="en-US" altLang="zh-CN" sz="1500" dirty="0">
                <a:solidFill>
                  <a:schemeClr val="accent1">
                    <a:lumMod val="75000"/>
                  </a:schemeClr>
                </a:solidFill>
              </a:rPr>
              <a:t>3.</a:t>
            </a:r>
            <a:r>
              <a:rPr lang="zh-CN" altLang="en-US" sz="1500" dirty="0">
                <a:solidFill>
                  <a:schemeClr val="accent1">
                    <a:lumMod val="75000"/>
                  </a:schemeClr>
                </a:solidFill>
              </a:rPr>
              <a:t>周报中的工作时长和考勤中请假、加班情况相符</a:t>
            </a:r>
            <a:endParaRPr lang="en-US" altLang="zh-CN" sz="1500" dirty="0">
              <a:solidFill>
                <a:schemeClr val="accent1">
                  <a:lumMod val="75000"/>
                </a:schemeClr>
              </a:solidFill>
            </a:endParaRPr>
          </a:p>
          <a:p>
            <a:pPr marL="0" indent="0">
              <a:lnSpc>
                <a:spcPct val="200000"/>
              </a:lnSpc>
              <a:buNone/>
            </a:pPr>
            <a:r>
              <a:rPr lang="zh-CN" altLang="en-US" sz="1500" dirty="0">
                <a:solidFill>
                  <a:schemeClr val="accent1">
                    <a:lumMod val="75000"/>
                  </a:schemeClr>
                </a:solidFill>
              </a:rPr>
              <a:t>    </a:t>
            </a:r>
            <a:r>
              <a:rPr lang="en-US" altLang="zh-CN" sz="1500" dirty="0">
                <a:solidFill>
                  <a:schemeClr val="accent1">
                    <a:lumMod val="75000"/>
                  </a:schemeClr>
                </a:solidFill>
              </a:rPr>
              <a:t>4.</a:t>
            </a:r>
            <a:r>
              <a:rPr lang="zh-CN" altLang="en-US" sz="1500" dirty="0">
                <a:solidFill>
                  <a:schemeClr val="accent1">
                    <a:lumMod val="75000"/>
                  </a:schemeClr>
                </a:solidFill>
              </a:rPr>
              <a:t>保证周报提交的工作内容和任务单、加班申请单中工作内容相符</a:t>
            </a:r>
            <a:endParaRPr lang="en-US" altLang="zh-CN" sz="1500" dirty="0">
              <a:solidFill>
                <a:schemeClr val="accent1">
                  <a:lumMod val="75000"/>
                </a:schemeClr>
              </a:solidFill>
            </a:endParaRPr>
          </a:p>
          <a:p>
            <a:pPr marL="0" indent="0">
              <a:lnSpc>
                <a:spcPct val="200000"/>
              </a:lnSpc>
              <a:buNone/>
            </a:pPr>
            <a:r>
              <a:rPr lang="zh-CN" altLang="en-US" sz="1500" dirty="0">
                <a:solidFill>
                  <a:schemeClr val="accent1">
                    <a:lumMod val="75000"/>
                  </a:schemeClr>
                </a:solidFill>
              </a:rPr>
              <a:t>    </a:t>
            </a:r>
            <a:r>
              <a:rPr lang="en-US" altLang="zh-CN" sz="1500" dirty="0">
                <a:solidFill>
                  <a:schemeClr val="accent1">
                    <a:lumMod val="75000"/>
                  </a:schemeClr>
                </a:solidFill>
              </a:rPr>
              <a:t>5.</a:t>
            </a:r>
            <a:r>
              <a:rPr lang="zh-CN" altLang="en-US" sz="1500" dirty="0">
                <a:solidFill>
                  <a:schemeClr val="accent1">
                    <a:lumMod val="75000"/>
                  </a:schemeClr>
                </a:solidFill>
              </a:rPr>
              <a:t>周报提交延迟将直接扣除相应</a:t>
            </a:r>
            <a:r>
              <a:rPr lang="en-US" altLang="zh-CN" sz="1500" dirty="0">
                <a:solidFill>
                  <a:schemeClr val="accent1">
                    <a:lumMod val="75000"/>
                  </a:schemeClr>
                </a:solidFill>
              </a:rPr>
              <a:t>KPI</a:t>
            </a:r>
            <a:r>
              <a:rPr lang="zh-CN" altLang="en-US" sz="1500" dirty="0">
                <a:solidFill>
                  <a:schemeClr val="accent1">
                    <a:lumMod val="75000"/>
                  </a:schemeClr>
                </a:solidFill>
              </a:rPr>
              <a:t>考核分数</a:t>
            </a:r>
            <a:endParaRPr lang="en-US" altLang="zh-CN" sz="1500" dirty="0">
              <a:solidFill>
                <a:schemeClr val="accent1">
                  <a:lumMod val="75000"/>
                </a:schemeClr>
              </a:solidFill>
            </a:endParaRPr>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088" y="1484784"/>
            <a:ext cx="1457978" cy="2566862"/>
          </a:xfrm>
          <a:prstGeom prst="rect">
            <a:avLst/>
          </a:prstGeom>
        </p:spPr>
      </p:pic>
    </p:spTree>
    <p:extLst>
      <p:ext uri="{BB962C8B-B14F-4D97-AF65-F5344CB8AC3E}">
        <p14:creationId xmlns:p14="http://schemas.microsoft.com/office/powerpoint/2010/main" val="326886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bg1"/>
                </a:solidFill>
                <a:effectLst>
                  <a:outerShdw blurRad="38100" dist="38100" dir="2700000" algn="tl">
                    <a:srgbClr val="000000">
                      <a:alpha val="43137"/>
                    </a:srgbClr>
                  </a:outerShdw>
                </a:effectLst>
              </a:rPr>
              <a:t>日常行为管理规范</a:t>
            </a:r>
            <a:endParaRPr lang="zh-CN" altLang="en-US" dirty="0"/>
          </a:p>
        </p:txBody>
      </p:sp>
      <p:sp>
        <p:nvSpPr>
          <p:cNvPr id="5" name="AutoShape 24"/>
          <p:cNvSpPr>
            <a:spLocks noChangeArrowheads="1"/>
          </p:cNvSpPr>
          <p:nvPr/>
        </p:nvSpPr>
        <p:spPr bwMode="gray">
          <a:xfrm>
            <a:off x="992584" y="1873937"/>
            <a:ext cx="6049118" cy="564774"/>
          </a:xfrm>
          <a:prstGeom prst="cube">
            <a:avLst>
              <a:gd name="adj" fmla="val 12949"/>
            </a:avLst>
          </a:prstGeom>
          <a:gradFill rotWithShape="1">
            <a:gsLst>
              <a:gs pos="0">
                <a:schemeClr val="accent2">
                  <a:gamma/>
                  <a:shade val="84314"/>
                  <a:invGamma/>
                </a:schemeClr>
              </a:gs>
              <a:gs pos="100000">
                <a:schemeClr val="accent2"/>
              </a:gs>
            </a:gsLst>
            <a:lin ang="2700000" scaled="1"/>
          </a:gradFill>
          <a:ln w="9525">
            <a:noFill/>
            <a:miter lim="800000"/>
            <a:headEnd/>
            <a:tailEnd/>
          </a:ln>
          <a:effectLst/>
        </p:spPr>
        <p:txBody>
          <a:bodyPr wrap="none" anchor="ctr"/>
          <a:lstStyle/>
          <a:p>
            <a:r>
              <a:rPr lang="zh-CN" altLang="en-US" dirty="0">
                <a:solidFill>
                  <a:srgbClr val="FFFF00"/>
                </a:solidFill>
              </a:rPr>
              <a:t>员工须按要求打卡录入考勤</a:t>
            </a:r>
            <a:endParaRPr lang="zh-CN" altLang="en-US" dirty="0">
              <a:solidFill>
                <a:srgbClr val="FFFF00"/>
              </a:solidFill>
              <a:latin typeface="华文中宋" pitchFamily="2" charset="-122"/>
              <a:ea typeface="华文中宋" pitchFamily="2" charset="-122"/>
            </a:endParaRPr>
          </a:p>
        </p:txBody>
      </p:sp>
      <p:sp>
        <p:nvSpPr>
          <p:cNvPr id="6" name="AutoShape 14"/>
          <p:cNvSpPr>
            <a:spLocks noChangeArrowheads="1"/>
          </p:cNvSpPr>
          <p:nvPr/>
        </p:nvSpPr>
        <p:spPr bwMode="gray">
          <a:xfrm>
            <a:off x="1331640" y="2521651"/>
            <a:ext cx="6049118" cy="549751"/>
          </a:xfrm>
          <a:prstGeom prst="cube">
            <a:avLst>
              <a:gd name="adj" fmla="val 12949"/>
            </a:avLst>
          </a:prstGeom>
          <a:solidFill>
            <a:srgbClr val="00B050"/>
          </a:solidFill>
          <a:ln w="9525">
            <a:noFill/>
            <a:miter lim="800000"/>
            <a:headEnd/>
            <a:tailEnd/>
          </a:ln>
          <a:effectLst/>
        </p:spPr>
        <p:txBody>
          <a:bodyPr wrap="none" anchor="ctr"/>
          <a:lstStyle/>
          <a:p>
            <a:pPr>
              <a:defRPr/>
            </a:pPr>
            <a:r>
              <a:rPr lang="zh-CN" altLang="en-US" dirty="0">
                <a:solidFill>
                  <a:srgbClr val="FFFF00"/>
                </a:solidFill>
              </a:rPr>
              <a:t>整理好自己的办公区域，确保干净整洁</a:t>
            </a:r>
          </a:p>
        </p:txBody>
      </p:sp>
      <p:sp>
        <p:nvSpPr>
          <p:cNvPr id="7" name="AutoShape 9"/>
          <p:cNvSpPr>
            <a:spLocks noChangeArrowheads="1"/>
          </p:cNvSpPr>
          <p:nvPr/>
        </p:nvSpPr>
        <p:spPr bwMode="gray">
          <a:xfrm>
            <a:off x="1835696" y="3188720"/>
            <a:ext cx="6049118" cy="523247"/>
          </a:xfrm>
          <a:prstGeom prst="cube">
            <a:avLst>
              <a:gd name="adj" fmla="val 12949"/>
            </a:avLst>
          </a:prstGeom>
          <a:gradFill rotWithShape="1">
            <a:gsLst>
              <a:gs pos="0">
                <a:schemeClr val="accent1">
                  <a:gamma/>
                  <a:shade val="84314"/>
                  <a:invGamma/>
                </a:schemeClr>
              </a:gs>
              <a:gs pos="100000">
                <a:schemeClr val="accent1"/>
              </a:gs>
            </a:gsLst>
            <a:lin ang="2700000" scaled="1"/>
          </a:gradFill>
          <a:ln w="9525">
            <a:noFill/>
            <a:miter lim="800000"/>
            <a:headEnd/>
            <a:tailEnd/>
          </a:ln>
          <a:effectLst/>
        </p:spPr>
        <p:txBody>
          <a:bodyPr wrap="none" anchor="ctr"/>
          <a:lstStyle/>
          <a:p>
            <a:r>
              <a:rPr lang="zh-CN" altLang="en-US" dirty="0">
                <a:solidFill>
                  <a:srgbClr val="FFFF00"/>
                </a:solidFill>
              </a:rPr>
              <a:t>公共办公区禁止大声喧哗，影响他人办公</a:t>
            </a:r>
            <a:endParaRPr lang="zh-CN" altLang="en-US" dirty="0">
              <a:solidFill>
                <a:srgbClr val="FFFF00"/>
              </a:solidFill>
              <a:latin typeface="华文中宋" pitchFamily="2" charset="-122"/>
              <a:ea typeface="华文中宋" pitchFamily="2" charset="-122"/>
            </a:endParaRPr>
          </a:p>
        </p:txBody>
      </p:sp>
      <p:sp>
        <p:nvSpPr>
          <p:cNvPr id="8" name="AutoShape 3"/>
          <p:cNvSpPr>
            <a:spLocks noChangeArrowheads="1"/>
          </p:cNvSpPr>
          <p:nvPr/>
        </p:nvSpPr>
        <p:spPr bwMode="gray">
          <a:xfrm>
            <a:off x="2339752" y="3835034"/>
            <a:ext cx="6049118" cy="521566"/>
          </a:xfrm>
          <a:prstGeom prst="cube">
            <a:avLst>
              <a:gd name="adj" fmla="val 12949"/>
            </a:avLst>
          </a:prstGeom>
          <a:gradFill rotWithShape="1">
            <a:gsLst>
              <a:gs pos="0">
                <a:srgbClr val="A048B2"/>
              </a:gs>
              <a:gs pos="100000">
                <a:srgbClr val="BE55D3"/>
              </a:gs>
            </a:gsLst>
            <a:lin ang="2700000" scaled="1"/>
          </a:gradFill>
          <a:ln w="9525">
            <a:noFill/>
            <a:miter lim="800000"/>
            <a:headEnd/>
            <a:tailEnd/>
          </a:ln>
        </p:spPr>
        <p:txBody>
          <a:bodyPr wrap="none" anchor="ctr"/>
          <a:lstStyle/>
          <a:p>
            <a:pPr>
              <a:lnSpc>
                <a:spcPct val="150000"/>
              </a:lnSpc>
            </a:pPr>
            <a:r>
              <a:rPr lang="zh-CN" altLang="en-US" dirty="0">
                <a:solidFill>
                  <a:srgbClr val="FFFF00"/>
                </a:solidFill>
              </a:rPr>
              <a:t>对工作中涉密事项予以保密</a:t>
            </a:r>
            <a:endParaRPr lang="zh-CN" altLang="en-US" dirty="0">
              <a:solidFill>
                <a:srgbClr val="FFFF00"/>
              </a:solidFill>
              <a:latin typeface="华文中宋" pitchFamily="2" charset="-122"/>
              <a:ea typeface="华文中宋" pitchFamily="2" charset="-122"/>
            </a:endParaRPr>
          </a:p>
        </p:txBody>
      </p:sp>
      <p:pic>
        <p:nvPicPr>
          <p:cNvPr id="9" name="图片 8" descr="23.png"/>
          <p:cNvPicPr>
            <a:picLocks noChangeAspect="1"/>
          </p:cNvPicPr>
          <p:nvPr/>
        </p:nvPicPr>
        <p:blipFill>
          <a:blip r:embed="rId2"/>
          <a:stretch>
            <a:fillRect/>
          </a:stretch>
        </p:blipFill>
        <p:spPr>
          <a:xfrm>
            <a:off x="1331640" y="4479667"/>
            <a:ext cx="4443512" cy="2008626"/>
          </a:xfrm>
          <a:prstGeom prst="rect">
            <a:avLst/>
          </a:prstGeom>
        </p:spPr>
      </p:pic>
    </p:spTree>
    <p:extLst>
      <p:ext uri="{BB962C8B-B14F-4D97-AF65-F5344CB8AC3E}">
        <p14:creationId xmlns:p14="http://schemas.microsoft.com/office/powerpoint/2010/main" val="409916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内容介绍</a:t>
            </a:r>
          </a:p>
        </p:txBody>
      </p:sp>
      <p:sp>
        <p:nvSpPr>
          <p:cNvPr id="3" name="内容占位符 2"/>
          <p:cNvSpPr>
            <a:spLocks noGrp="1"/>
          </p:cNvSpPr>
          <p:nvPr>
            <p:ph idx="1"/>
          </p:nvPr>
        </p:nvSpPr>
        <p:spPr>
          <a:xfrm>
            <a:off x="708391" y="3042981"/>
            <a:ext cx="2222001" cy="885108"/>
          </a:xfrm>
        </p:spPr>
        <p:txBody>
          <a:bodyPr>
            <a:normAutofit/>
          </a:body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Part1</a:t>
            </a:r>
            <a:r>
              <a:rPr lang="zh-CN" altLang="en-US" sz="2000" dirty="0">
                <a:solidFill>
                  <a:srgbClr val="0070C0"/>
                </a:solidFill>
                <a:latin typeface="华文新魏" panose="02010800040101010101" pitchFamily="2" charset="-122"/>
                <a:ea typeface="华文新魏" panose="02010800040101010101" pitchFamily="2" charset="-122"/>
              </a:rPr>
              <a:t>：公司介绍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4" name="圆角矩形 3"/>
          <p:cNvSpPr/>
          <p:nvPr/>
        </p:nvSpPr>
        <p:spPr>
          <a:xfrm>
            <a:off x="3532105" y="1691762"/>
            <a:ext cx="2004628" cy="1328691"/>
          </a:xfrm>
          <a:prstGeom prst="roundRect">
            <a:avLst/>
          </a:prstGeom>
          <a:blipFill rotWithShape="0">
            <a:blip r:embed="rId2" cstate="print"/>
            <a:stretch>
              <a:fillRect/>
            </a:stretch>
          </a:blipFill>
        </p:spPr>
        <p:style>
          <a:lnRef idx="0">
            <a:schemeClr val="lt1">
              <a:hueOff val="0"/>
              <a:satOff val="0"/>
              <a:lumOff val="0"/>
              <a:alphaOff val="0"/>
            </a:schemeClr>
          </a:lnRef>
          <a:fillRef idx="3">
            <a:scrgbClr r="0" g="0" b="0"/>
          </a:fillRef>
          <a:effectRef idx="3">
            <a:schemeClr val="accent5">
              <a:hueOff val="-5088018"/>
              <a:satOff val="32771"/>
              <a:lumOff val="-18980"/>
              <a:alphaOff val="0"/>
            </a:schemeClr>
          </a:effectRef>
          <a:fontRef idx="minor">
            <a:schemeClr val="lt1"/>
          </a:fontRef>
        </p:style>
      </p:sp>
      <p:sp>
        <p:nvSpPr>
          <p:cNvPr id="5" name="圆角矩形 4"/>
          <p:cNvSpPr/>
          <p:nvPr/>
        </p:nvSpPr>
        <p:spPr>
          <a:xfrm>
            <a:off x="747223" y="4093444"/>
            <a:ext cx="1977931" cy="1362795"/>
          </a:xfrm>
          <a:prstGeom prst="roundRect">
            <a:avLst/>
          </a:prstGeom>
          <a:blipFill rotWithShape="0">
            <a:blip r:embed="rId3"/>
            <a:stretch>
              <a:fillRect/>
            </a:stretch>
          </a:blipFill>
        </p:spPr>
        <p:style>
          <a:lnRef idx="0">
            <a:schemeClr val="lt1">
              <a:hueOff val="0"/>
              <a:satOff val="0"/>
              <a:lumOff val="0"/>
              <a:alphaOff val="0"/>
            </a:schemeClr>
          </a:lnRef>
          <a:fillRef idx="3">
            <a:scrgbClr r="0" g="0" b="0"/>
          </a:fillRef>
          <a:effectRef idx="3">
            <a:schemeClr val="accent5">
              <a:hueOff val="-7632028"/>
              <a:satOff val="49156"/>
              <a:lumOff val="-28471"/>
              <a:alphaOff val="0"/>
            </a:schemeClr>
          </a:effectRef>
          <a:fontRef idx="minor">
            <a:schemeClr val="lt1"/>
          </a:fontRef>
        </p:style>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592" y="1656181"/>
            <a:ext cx="1607218" cy="160721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2226" y="3865534"/>
            <a:ext cx="1708165" cy="1708165"/>
          </a:xfrm>
          <a:prstGeom prst="rect">
            <a:avLst/>
          </a:prstGeom>
        </p:spPr>
      </p:pic>
      <p:sp>
        <p:nvSpPr>
          <p:cNvPr id="8" name="内容占位符 2"/>
          <p:cNvSpPr txBox="1">
            <a:spLocks/>
          </p:cNvSpPr>
          <p:nvPr/>
        </p:nvSpPr>
        <p:spPr>
          <a:xfrm>
            <a:off x="3422472" y="3048213"/>
            <a:ext cx="2376265" cy="74118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zh-CN" altLang="en-US" sz="2000" dirty="0">
                <a:solidFill>
                  <a:srgbClr val="0070C0"/>
                </a:solidFill>
                <a:latin typeface="华文新魏" panose="02010800040101010101" pitchFamily="2" charset="-122"/>
                <a:ea typeface="华文新魏" panose="02010800040101010101" pitchFamily="2" charset="-122"/>
              </a:rPr>
              <a:t> </a:t>
            </a:r>
            <a:r>
              <a:rPr lang="en-US" altLang="zh-CN" sz="2000" dirty="0">
                <a:solidFill>
                  <a:srgbClr val="0070C0"/>
                </a:solidFill>
                <a:latin typeface="华文新魏" panose="02010800040101010101" pitchFamily="2" charset="-122"/>
                <a:ea typeface="华文新魏" panose="02010800040101010101" pitchFamily="2" charset="-122"/>
              </a:rPr>
              <a:t>Part2</a:t>
            </a:r>
            <a:r>
              <a:rPr lang="zh-CN" altLang="en-US" sz="2000" dirty="0">
                <a:solidFill>
                  <a:srgbClr val="0070C0"/>
                </a:solidFill>
                <a:latin typeface="华文新魏" panose="02010800040101010101" pitchFamily="2" charset="-122"/>
                <a:ea typeface="华文新魏" panose="02010800040101010101" pitchFamily="2" charset="-122"/>
              </a:rPr>
              <a:t>：制度考核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9" name="内容占位符 2"/>
          <p:cNvSpPr txBox="1">
            <a:spLocks/>
          </p:cNvSpPr>
          <p:nvPr/>
        </p:nvSpPr>
        <p:spPr>
          <a:xfrm>
            <a:off x="6114375" y="3043496"/>
            <a:ext cx="2075280" cy="75999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Part3</a:t>
            </a:r>
            <a:r>
              <a:rPr lang="zh-CN" altLang="en-US" sz="2000" dirty="0">
                <a:solidFill>
                  <a:srgbClr val="0070C0"/>
                </a:solidFill>
                <a:latin typeface="华文新魏" panose="02010800040101010101" pitchFamily="2" charset="-122"/>
                <a:ea typeface="华文新魏" panose="02010800040101010101" pitchFamily="2" charset="-122"/>
              </a:rPr>
              <a:t>：行政管理</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0" name="内容占位符 2"/>
          <p:cNvSpPr txBox="1">
            <a:spLocks/>
          </p:cNvSpPr>
          <p:nvPr/>
        </p:nvSpPr>
        <p:spPr>
          <a:xfrm>
            <a:off x="711554" y="5436437"/>
            <a:ext cx="2288583" cy="82851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FF0000"/>
                </a:solidFill>
                <a:latin typeface="华文新魏" panose="02010800040101010101" pitchFamily="2" charset="-122"/>
                <a:ea typeface="华文新魏" panose="02010800040101010101" pitchFamily="2" charset="-122"/>
              </a:rPr>
              <a:t>Part4</a:t>
            </a:r>
            <a:r>
              <a:rPr lang="zh-CN" altLang="en-US" sz="2000" dirty="0">
                <a:solidFill>
                  <a:srgbClr val="FF0000"/>
                </a:solidFill>
                <a:latin typeface="华文新魏" panose="02010800040101010101" pitchFamily="2" charset="-122"/>
                <a:ea typeface="华文新魏" panose="02010800040101010101" pitchFamily="2" charset="-122"/>
              </a:rPr>
              <a:t>：薪酬福利</a:t>
            </a:r>
          </a:p>
          <a:p>
            <a:pPr marL="0" indent="0">
              <a:lnSpc>
                <a:spcPct val="200000"/>
              </a:lnSpc>
              <a:buNone/>
            </a:pP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1" name="内容占位符 2"/>
          <p:cNvSpPr txBox="1">
            <a:spLocks/>
          </p:cNvSpPr>
          <p:nvPr/>
        </p:nvSpPr>
        <p:spPr>
          <a:xfrm>
            <a:off x="3416759" y="5469417"/>
            <a:ext cx="2530624" cy="79553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Part5</a:t>
            </a:r>
            <a:r>
              <a:rPr lang="zh-CN" altLang="en-US" sz="2000" dirty="0">
                <a:solidFill>
                  <a:srgbClr val="0070C0"/>
                </a:solidFill>
                <a:latin typeface="华文新魏" panose="02010800040101010101" pitchFamily="2" charset="-122"/>
                <a:ea typeface="华文新魏" panose="02010800040101010101" pitchFamily="2" charset="-122"/>
              </a:rPr>
              <a:t>：财务报销</a:t>
            </a:r>
            <a:endParaRPr lang="en-US" altLang="zh-CN" sz="2000" dirty="0">
              <a:solidFill>
                <a:srgbClr val="0070C0"/>
              </a:solidFill>
              <a:latin typeface="华文新魏" panose="02010800040101010101" pitchFamily="2" charset="-122"/>
              <a:ea typeface="华文新魏" panose="02010800040101010101" pitchFamily="2" charset="-122"/>
            </a:endParaRPr>
          </a:p>
          <a:p>
            <a:pPr marL="0" indent="0">
              <a:lnSpc>
                <a:spcPct val="200000"/>
              </a:lnSpc>
              <a:buNone/>
            </a:pPr>
            <a:endParaRPr lang="zh-CN" altLang="en-US" sz="2000" dirty="0">
              <a:solidFill>
                <a:srgbClr val="0070C0"/>
              </a:solidFill>
              <a:latin typeface="华文新魏" panose="02010800040101010101" pitchFamily="2" charset="-122"/>
              <a:ea typeface="华文新魏" panose="02010800040101010101" pitchFamily="2" charset="-122"/>
            </a:endParaRPr>
          </a:p>
        </p:txBody>
      </p:sp>
      <p:sp>
        <p:nvSpPr>
          <p:cNvPr id="12" name="内容占位符 2"/>
          <p:cNvSpPr txBox="1">
            <a:spLocks/>
          </p:cNvSpPr>
          <p:nvPr/>
        </p:nvSpPr>
        <p:spPr>
          <a:xfrm>
            <a:off x="6114375" y="5434547"/>
            <a:ext cx="2530624" cy="755149"/>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Part6</a:t>
            </a:r>
            <a:r>
              <a:rPr lang="zh-CN" altLang="en-US" sz="2000" dirty="0">
                <a:solidFill>
                  <a:srgbClr val="0070C0"/>
                </a:solidFill>
                <a:latin typeface="华文新魏" panose="02010800040101010101" pitchFamily="2" charset="-122"/>
                <a:ea typeface="华文新魏" panose="02010800040101010101" pitchFamily="2" charset="-122"/>
              </a:rPr>
              <a:t>：员工规划</a:t>
            </a: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2785" y="1412443"/>
            <a:ext cx="1658460" cy="1887328"/>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2105" y="4053473"/>
            <a:ext cx="1873058" cy="1332285"/>
          </a:xfrm>
          <a:prstGeom prst="rect">
            <a:avLst/>
          </a:prstGeom>
        </p:spPr>
      </p:pic>
    </p:spTree>
    <p:extLst>
      <p:ext uri="{BB962C8B-B14F-4D97-AF65-F5344CB8AC3E}">
        <p14:creationId xmlns:p14="http://schemas.microsoft.com/office/powerpoint/2010/main" val="156899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薪酬管理</a:t>
            </a:r>
          </a:p>
        </p:txBody>
      </p:sp>
      <p:sp>
        <p:nvSpPr>
          <p:cNvPr id="3" name="内容占位符 2"/>
          <p:cNvSpPr>
            <a:spLocks noGrp="1"/>
          </p:cNvSpPr>
          <p:nvPr>
            <p:ph idx="1"/>
          </p:nvPr>
        </p:nvSpPr>
        <p:spPr/>
        <p:txBody>
          <a:bodyPr>
            <a:normAutofit/>
          </a:bodyPr>
          <a:lstStyle/>
          <a:p>
            <a:pPr marL="0" indent="0">
              <a:buNone/>
            </a:pPr>
            <a:r>
              <a:rPr lang="zh-CN" altLang="en-US" b="0" dirty="0">
                <a:solidFill>
                  <a:srgbClr val="0070C0"/>
                </a:solidFill>
              </a:rPr>
              <a:t>一、薪资支付方法</a:t>
            </a:r>
            <a:endParaRPr lang="en-US" altLang="zh-CN" b="0" dirty="0">
              <a:solidFill>
                <a:srgbClr val="0070C0"/>
              </a:solidFill>
            </a:endParaRPr>
          </a:p>
          <a:p>
            <a:pPr marL="0" indent="0">
              <a:buNone/>
            </a:pPr>
            <a:r>
              <a:rPr lang="zh-CN" altLang="en-US" b="0" dirty="0">
                <a:solidFill>
                  <a:srgbClr val="0070C0"/>
                </a:solidFill>
              </a:rPr>
              <a:t>    每月</a:t>
            </a:r>
            <a:r>
              <a:rPr lang="en-US" altLang="zh-CN" b="0" dirty="0">
                <a:solidFill>
                  <a:srgbClr val="0070C0"/>
                </a:solidFill>
              </a:rPr>
              <a:t>10</a:t>
            </a:r>
            <a:r>
              <a:rPr lang="zh-CN" altLang="en-US" b="0" dirty="0">
                <a:solidFill>
                  <a:srgbClr val="0070C0"/>
                </a:solidFill>
              </a:rPr>
              <a:t>日、</a:t>
            </a:r>
            <a:r>
              <a:rPr lang="en-US" altLang="zh-CN" b="0" dirty="0">
                <a:solidFill>
                  <a:srgbClr val="0070C0"/>
                </a:solidFill>
              </a:rPr>
              <a:t>25</a:t>
            </a:r>
            <a:r>
              <a:rPr lang="zh-CN" altLang="en-US" b="0" dirty="0">
                <a:solidFill>
                  <a:srgbClr val="0070C0"/>
                </a:solidFill>
              </a:rPr>
              <a:t>日以银行转账形式将薪资发放至员工工资卡；</a:t>
            </a:r>
            <a:endParaRPr lang="en-US" altLang="zh-CN" b="0" dirty="0">
              <a:solidFill>
                <a:srgbClr val="0070C0"/>
              </a:solidFill>
            </a:endParaRPr>
          </a:p>
          <a:p>
            <a:pPr marL="0" indent="0">
              <a:buNone/>
            </a:pPr>
            <a:r>
              <a:rPr lang="zh-CN" altLang="en-US" b="0" dirty="0">
                <a:solidFill>
                  <a:srgbClr val="0070C0"/>
                </a:solidFill>
              </a:rPr>
              <a:t>二、薪资构成</a:t>
            </a:r>
            <a:endParaRPr lang="en-US" altLang="zh-CN" b="0" dirty="0">
              <a:solidFill>
                <a:srgbClr val="0070C0"/>
              </a:solidFill>
            </a:endParaRPr>
          </a:p>
          <a:p>
            <a:pPr marL="0" indent="0">
              <a:buNone/>
            </a:pPr>
            <a:r>
              <a:rPr lang="zh-CN" altLang="en-US" b="0" dirty="0">
                <a:solidFill>
                  <a:srgbClr val="0070C0"/>
                </a:solidFill>
              </a:rPr>
              <a:t>    每月</a:t>
            </a:r>
            <a:r>
              <a:rPr lang="en-US" altLang="zh-CN" b="0" dirty="0">
                <a:solidFill>
                  <a:srgbClr val="0070C0"/>
                </a:solidFill>
              </a:rPr>
              <a:t>10</a:t>
            </a:r>
            <a:r>
              <a:rPr lang="zh-CN" altLang="en-US" b="0" dirty="0">
                <a:solidFill>
                  <a:srgbClr val="0070C0"/>
                </a:solidFill>
              </a:rPr>
              <a:t>日：岗位工资 </a:t>
            </a:r>
            <a:r>
              <a:rPr lang="en-US" altLang="zh-CN" b="0" dirty="0">
                <a:solidFill>
                  <a:srgbClr val="0070C0"/>
                </a:solidFill>
              </a:rPr>
              <a:t>+ </a:t>
            </a:r>
            <a:r>
              <a:rPr lang="zh-CN" altLang="en-US" b="0" dirty="0">
                <a:solidFill>
                  <a:srgbClr val="0070C0"/>
                </a:solidFill>
              </a:rPr>
              <a:t>加班费 </a:t>
            </a:r>
            <a:r>
              <a:rPr lang="en-US" altLang="zh-CN" b="0" dirty="0">
                <a:solidFill>
                  <a:srgbClr val="0070C0"/>
                </a:solidFill>
              </a:rPr>
              <a:t>- </a:t>
            </a:r>
            <a:r>
              <a:rPr lang="zh-CN" altLang="en-US" b="0" dirty="0">
                <a:solidFill>
                  <a:srgbClr val="0070C0"/>
                </a:solidFill>
              </a:rPr>
              <a:t>工会费 </a:t>
            </a:r>
            <a:r>
              <a:rPr lang="en-US" altLang="zh-CN" b="0" dirty="0">
                <a:solidFill>
                  <a:srgbClr val="0070C0"/>
                </a:solidFill>
              </a:rPr>
              <a:t>- </a:t>
            </a:r>
            <a:r>
              <a:rPr lang="zh-CN" altLang="en-US" b="0" dirty="0">
                <a:solidFill>
                  <a:srgbClr val="0070C0"/>
                </a:solidFill>
              </a:rPr>
              <a:t>五险一金 </a:t>
            </a:r>
            <a:r>
              <a:rPr lang="en-US" altLang="zh-CN" b="0" dirty="0">
                <a:solidFill>
                  <a:srgbClr val="0070C0"/>
                </a:solidFill>
              </a:rPr>
              <a:t>- </a:t>
            </a:r>
            <a:r>
              <a:rPr lang="zh-CN" altLang="en-US" b="0" dirty="0">
                <a:solidFill>
                  <a:srgbClr val="0070C0"/>
                </a:solidFill>
              </a:rPr>
              <a:t>迟到 </a:t>
            </a:r>
            <a:r>
              <a:rPr lang="en-US" altLang="zh-CN" b="0" dirty="0">
                <a:solidFill>
                  <a:srgbClr val="0070C0"/>
                </a:solidFill>
              </a:rPr>
              <a:t>- </a:t>
            </a:r>
            <a:r>
              <a:rPr lang="zh-CN" altLang="en-US" b="0" dirty="0">
                <a:solidFill>
                  <a:srgbClr val="0070C0"/>
                </a:solidFill>
              </a:rPr>
              <a:t>请假岗位薪资部分</a:t>
            </a:r>
            <a:endParaRPr lang="en-US" altLang="zh-CN" b="0" dirty="0">
              <a:solidFill>
                <a:srgbClr val="0070C0"/>
              </a:solidFill>
            </a:endParaRPr>
          </a:p>
          <a:p>
            <a:pPr marL="0" indent="0">
              <a:buNone/>
            </a:pPr>
            <a:r>
              <a:rPr lang="zh-CN" altLang="en-US" b="0" dirty="0">
                <a:solidFill>
                  <a:srgbClr val="0070C0"/>
                </a:solidFill>
              </a:rPr>
              <a:t>    每月</a:t>
            </a:r>
            <a:r>
              <a:rPr lang="en-US" altLang="zh-CN" b="0" dirty="0">
                <a:solidFill>
                  <a:srgbClr val="0070C0"/>
                </a:solidFill>
              </a:rPr>
              <a:t>25</a:t>
            </a:r>
            <a:r>
              <a:rPr lang="zh-CN" altLang="en-US" b="0" dirty="0">
                <a:solidFill>
                  <a:srgbClr val="0070C0"/>
                </a:solidFill>
              </a:rPr>
              <a:t>日：绩效工资 </a:t>
            </a:r>
            <a:r>
              <a:rPr lang="en-US" altLang="zh-CN" b="0" dirty="0">
                <a:solidFill>
                  <a:srgbClr val="0070C0"/>
                </a:solidFill>
              </a:rPr>
              <a:t>+ </a:t>
            </a:r>
            <a:r>
              <a:rPr lang="zh-CN" altLang="en-US" b="0" dirty="0">
                <a:solidFill>
                  <a:srgbClr val="0070C0"/>
                </a:solidFill>
              </a:rPr>
              <a:t>餐补 </a:t>
            </a:r>
            <a:r>
              <a:rPr lang="en-US" altLang="zh-CN" b="0" dirty="0">
                <a:solidFill>
                  <a:srgbClr val="0070C0"/>
                </a:solidFill>
              </a:rPr>
              <a:t>+ </a:t>
            </a:r>
            <a:r>
              <a:rPr lang="zh-CN" altLang="en-US" b="0" dirty="0">
                <a:solidFill>
                  <a:srgbClr val="0070C0"/>
                </a:solidFill>
              </a:rPr>
              <a:t>补助 </a:t>
            </a:r>
            <a:r>
              <a:rPr lang="en-US" altLang="zh-CN" b="0" dirty="0">
                <a:solidFill>
                  <a:srgbClr val="0070C0"/>
                </a:solidFill>
              </a:rPr>
              <a:t>– </a:t>
            </a:r>
            <a:r>
              <a:rPr lang="zh-CN" altLang="en-US" b="0" dirty="0">
                <a:solidFill>
                  <a:srgbClr val="0070C0"/>
                </a:solidFill>
              </a:rPr>
              <a:t>试用期工资 </a:t>
            </a:r>
            <a:r>
              <a:rPr lang="en-US" altLang="zh-CN" b="0" dirty="0">
                <a:solidFill>
                  <a:srgbClr val="0070C0"/>
                </a:solidFill>
              </a:rPr>
              <a:t>- </a:t>
            </a:r>
            <a:r>
              <a:rPr lang="zh-CN" altLang="en-US" b="0" dirty="0">
                <a:solidFill>
                  <a:srgbClr val="0070C0"/>
                </a:solidFill>
              </a:rPr>
              <a:t>请假绩效薪资部分</a:t>
            </a:r>
            <a:endParaRPr lang="en-US" altLang="zh-CN" b="0" dirty="0">
              <a:solidFill>
                <a:srgbClr val="0070C0"/>
              </a:solidFill>
            </a:endParaRPr>
          </a:p>
          <a:p>
            <a:endParaRPr lang="en-US" altLang="zh-CN" dirty="0"/>
          </a:p>
          <a:p>
            <a:pPr marL="0" indent="0" latinLnBrk="1">
              <a:buNone/>
            </a:pPr>
            <a:r>
              <a:rPr lang="zh-CN" altLang="en-US" dirty="0">
                <a:solidFill>
                  <a:schemeClr val="accent1"/>
                </a:solidFill>
              </a:rPr>
              <a:t>薪酬的支付说明： </a:t>
            </a:r>
          </a:p>
          <a:p>
            <a:pPr latinLnBrk="1">
              <a:buNone/>
            </a:pPr>
            <a:r>
              <a:rPr lang="zh-CN" altLang="en-US" dirty="0">
                <a:solidFill>
                  <a:schemeClr val="accent1"/>
                </a:solidFill>
              </a:rPr>
              <a:t>    （</a:t>
            </a:r>
            <a:r>
              <a:rPr lang="en-US" altLang="zh-CN" dirty="0">
                <a:solidFill>
                  <a:schemeClr val="accent1"/>
                </a:solidFill>
              </a:rPr>
              <a:t>1</a:t>
            </a:r>
            <a:r>
              <a:rPr lang="zh-CN" altLang="en-US" dirty="0">
                <a:solidFill>
                  <a:schemeClr val="accent1"/>
                </a:solidFill>
              </a:rPr>
              <a:t>）以考勤记录为基准，以自然月为考勤周期计算薪酬；</a:t>
            </a:r>
            <a:endParaRPr lang="en-US" altLang="zh-CN" dirty="0">
              <a:solidFill>
                <a:schemeClr val="accent1"/>
              </a:solidFill>
            </a:endParaRPr>
          </a:p>
          <a:p>
            <a:pPr latinLnBrk="1">
              <a:buNone/>
            </a:pPr>
            <a:r>
              <a:rPr lang="zh-CN" altLang="en-US" dirty="0">
                <a:solidFill>
                  <a:schemeClr val="accent1"/>
                </a:solidFill>
              </a:rPr>
              <a:t>    （</a:t>
            </a:r>
            <a:r>
              <a:rPr lang="en-US" altLang="zh-CN" dirty="0">
                <a:solidFill>
                  <a:schemeClr val="accent1"/>
                </a:solidFill>
              </a:rPr>
              <a:t>2</a:t>
            </a:r>
            <a:r>
              <a:rPr lang="zh-CN" altLang="en-US" dirty="0">
                <a:solidFill>
                  <a:schemeClr val="accent1"/>
                </a:solidFill>
              </a:rPr>
              <a:t>）</a:t>
            </a:r>
            <a:r>
              <a:rPr lang="zh-CN" altLang="zh-CN" dirty="0">
                <a:solidFill>
                  <a:schemeClr val="accent1"/>
                </a:solidFill>
              </a:rPr>
              <a:t>新</a:t>
            </a:r>
            <a:r>
              <a:rPr lang="zh-CN" altLang="en-US" dirty="0">
                <a:solidFill>
                  <a:schemeClr val="accent1"/>
                </a:solidFill>
              </a:rPr>
              <a:t>入职</a:t>
            </a:r>
            <a:r>
              <a:rPr lang="zh-CN" altLang="zh-CN" dirty="0">
                <a:solidFill>
                  <a:schemeClr val="accent1"/>
                </a:solidFill>
              </a:rPr>
              <a:t>人员从报到之日起薪，</a:t>
            </a:r>
            <a:r>
              <a:rPr lang="zh-CN" altLang="en-US" dirty="0">
                <a:solidFill>
                  <a:schemeClr val="accent1"/>
                </a:solidFill>
              </a:rPr>
              <a:t>入职当月</a:t>
            </a:r>
            <a:r>
              <a:rPr lang="zh-CN" altLang="zh-CN" dirty="0">
                <a:solidFill>
                  <a:schemeClr val="accent1"/>
                </a:solidFill>
              </a:rPr>
              <a:t>按日计算</a:t>
            </a:r>
            <a:r>
              <a:rPr lang="zh-CN" altLang="en-US" dirty="0">
                <a:solidFill>
                  <a:schemeClr val="accent1"/>
                </a:solidFill>
              </a:rPr>
              <a:t>；</a:t>
            </a:r>
            <a:endParaRPr lang="en-US" altLang="zh-CN" dirty="0">
              <a:solidFill>
                <a:schemeClr val="accent1"/>
              </a:solidFill>
            </a:endParaRPr>
          </a:p>
          <a:p>
            <a:pPr latinLnBrk="1">
              <a:buNone/>
            </a:pPr>
            <a:r>
              <a:rPr lang="zh-CN" altLang="en-US" dirty="0">
                <a:solidFill>
                  <a:schemeClr val="accent1"/>
                </a:solidFill>
              </a:rPr>
              <a:t>    （</a:t>
            </a:r>
            <a:r>
              <a:rPr lang="en-US" altLang="zh-CN" dirty="0">
                <a:solidFill>
                  <a:schemeClr val="accent1"/>
                </a:solidFill>
              </a:rPr>
              <a:t>3</a:t>
            </a:r>
            <a:r>
              <a:rPr lang="zh-CN" altLang="en-US" dirty="0">
                <a:solidFill>
                  <a:schemeClr val="accent1"/>
                </a:solidFill>
              </a:rPr>
              <a:t>）</a:t>
            </a:r>
            <a:r>
              <a:rPr lang="zh-CN" altLang="zh-CN" dirty="0">
                <a:solidFill>
                  <a:schemeClr val="accent1"/>
                </a:solidFill>
              </a:rPr>
              <a:t>试用期</a:t>
            </a:r>
            <a:r>
              <a:rPr lang="zh-CN" altLang="en-US" dirty="0">
                <a:solidFill>
                  <a:schemeClr val="accent1"/>
                </a:solidFill>
              </a:rPr>
              <a:t>员工薪资为</a:t>
            </a:r>
            <a:r>
              <a:rPr lang="zh-CN" altLang="zh-CN" dirty="0">
                <a:solidFill>
                  <a:schemeClr val="accent1"/>
                </a:solidFill>
              </a:rPr>
              <a:t>约定月工资的</a:t>
            </a:r>
            <a:r>
              <a:rPr lang="en-US" altLang="zh-CN" dirty="0">
                <a:solidFill>
                  <a:schemeClr val="accent1"/>
                </a:solidFill>
              </a:rPr>
              <a:t>80%</a:t>
            </a:r>
            <a:r>
              <a:rPr lang="zh-CN" altLang="en-US" dirty="0">
                <a:solidFill>
                  <a:schemeClr val="accent1"/>
                </a:solidFill>
              </a:rPr>
              <a:t>。</a:t>
            </a:r>
            <a:endParaRPr lang="en-US" altLang="zh-CN" dirty="0">
              <a:solidFill>
                <a:schemeClr val="accent1"/>
              </a:solidFill>
            </a:endParaRPr>
          </a:p>
          <a:p>
            <a:pPr latinLnBrk="1">
              <a:buNone/>
            </a:pPr>
            <a:endParaRPr lang="zh-CN" altLang="en-US" dirty="0"/>
          </a:p>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49301">
            <a:off x="6781426" y="4227685"/>
            <a:ext cx="1625600" cy="1625600"/>
          </a:xfrm>
          <a:prstGeom prst="rect">
            <a:avLst/>
          </a:prstGeom>
        </p:spPr>
      </p:pic>
    </p:spTree>
    <p:extLst>
      <p:ext uri="{BB962C8B-B14F-4D97-AF65-F5344CB8AC3E}">
        <p14:creationId xmlns:p14="http://schemas.microsoft.com/office/powerpoint/2010/main" val="34047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薪资保密规定</a:t>
            </a:r>
          </a:p>
        </p:txBody>
      </p:sp>
      <p:sp>
        <p:nvSpPr>
          <p:cNvPr id="3" name="内容占位符 2"/>
          <p:cNvSpPr>
            <a:spLocks noGrp="1"/>
          </p:cNvSpPr>
          <p:nvPr>
            <p:ph idx="1"/>
          </p:nvPr>
        </p:nvSpPr>
        <p:spPr>
          <a:xfrm>
            <a:off x="539552" y="1844824"/>
            <a:ext cx="8229600" cy="4525963"/>
          </a:xfrm>
        </p:spPr>
        <p:txBody>
          <a:bodyPr/>
          <a:lstStyle/>
          <a:p>
            <a:pPr>
              <a:spcBef>
                <a:spcPct val="50000"/>
              </a:spcBef>
            </a:pPr>
            <a:r>
              <a:rPr kumimoji="1" lang="zh-CN" altLang="en-US" sz="2000" dirty="0">
                <a:solidFill>
                  <a:schemeClr val="accent1">
                    <a:lumMod val="75000"/>
                  </a:schemeClr>
                </a:solidFill>
                <a:latin typeface="Times New Roman" panose="02020603050405020304" pitchFamily="18" charset="0"/>
              </a:rPr>
              <a:t>公司实行密薪制，这是公司一项非常重要的制度，请务必严格按照公司的薪酬保密制度执行；</a:t>
            </a:r>
            <a:endParaRPr kumimoji="1" lang="en-US" altLang="zh-CN" sz="2000" dirty="0">
              <a:solidFill>
                <a:schemeClr val="accent1">
                  <a:lumMod val="75000"/>
                </a:schemeClr>
              </a:solidFill>
              <a:latin typeface="Times New Roman" panose="02020603050405020304" pitchFamily="18" charset="0"/>
            </a:endParaRPr>
          </a:p>
          <a:p>
            <a:pPr>
              <a:spcBef>
                <a:spcPct val="50000"/>
              </a:spcBef>
            </a:pPr>
            <a:r>
              <a:rPr kumimoji="1" lang="zh-CN" altLang="en-US" sz="2000" dirty="0">
                <a:solidFill>
                  <a:schemeClr val="accent1">
                    <a:lumMod val="75000"/>
                  </a:schemeClr>
                </a:solidFill>
                <a:latin typeface="Times New Roman" panose="02020603050405020304" pitchFamily="18" charset="0"/>
              </a:rPr>
              <a:t>严禁向外发布和扩散公司的薪酬制度、薪酬数据；</a:t>
            </a:r>
          </a:p>
          <a:p>
            <a:pPr>
              <a:spcBef>
                <a:spcPct val="50000"/>
              </a:spcBef>
            </a:pPr>
            <a:r>
              <a:rPr kumimoji="1" lang="zh-CN" altLang="en-US" sz="2000" dirty="0">
                <a:solidFill>
                  <a:schemeClr val="accent1">
                    <a:lumMod val="75000"/>
                  </a:schemeClr>
                </a:solidFill>
                <a:latin typeface="Times New Roman" panose="02020603050405020304" pitchFamily="18" charset="0"/>
              </a:rPr>
              <a:t>严禁向他人泄露自己的薪酬；</a:t>
            </a:r>
          </a:p>
          <a:p>
            <a:pPr>
              <a:spcBef>
                <a:spcPct val="50000"/>
              </a:spcBef>
            </a:pPr>
            <a:r>
              <a:rPr kumimoji="1" lang="zh-CN" altLang="en-US" sz="2000" dirty="0">
                <a:solidFill>
                  <a:schemeClr val="accent1">
                    <a:lumMod val="75000"/>
                  </a:schemeClr>
                </a:solidFill>
                <a:latin typeface="Times New Roman" panose="02020603050405020304" pitchFamily="18" charset="0"/>
              </a:rPr>
              <a:t>严禁打听别人的薪酬。</a:t>
            </a:r>
          </a:p>
          <a:p>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2040" y="3645024"/>
            <a:ext cx="3021714" cy="2938779"/>
          </a:xfrm>
          <a:prstGeom prst="rect">
            <a:avLst/>
          </a:prstGeom>
        </p:spPr>
      </p:pic>
    </p:spTree>
    <p:extLst>
      <p:ext uri="{BB962C8B-B14F-4D97-AF65-F5344CB8AC3E}">
        <p14:creationId xmlns:p14="http://schemas.microsoft.com/office/powerpoint/2010/main" val="111152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五险一金</a:t>
            </a:r>
          </a:p>
        </p:txBody>
      </p:sp>
      <p:sp>
        <p:nvSpPr>
          <p:cNvPr id="3" name="内容占位符 2"/>
          <p:cNvSpPr>
            <a:spLocks noGrp="1"/>
          </p:cNvSpPr>
          <p:nvPr>
            <p:ph idx="1"/>
          </p:nvPr>
        </p:nvSpPr>
        <p:spPr>
          <a:xfrm>
            <a:off x="323528" y="2008410"/>
            <a:ext cx="8435280" cy="4281339"/>
          </a:xfrm>
        </p:spPr>
        <p:txBody>
          <a:bodyPr/>
          <a:lstStyle/>
          <a:p>
            <a:pPr>
              <a:lnSpc>
                <a:spcPct val="200000"/>
              </a:lnSpc>
              <a:buFont typeface="Wingdings" panose="05000000000000000000" pitchFamily="2" charset="2"/>
              <a:buChar char="Ø"/>
            </a:pPr>
            <a:r>
              <a:rPr lang="zh-CN" altLang="en-US" sz="1800" dirty="0">
                <a:solidFill>
                  <a:schemeClr val="accent4">
                    <a:lumMod val="75000"/>
                  </a:schemeClr>
                </a:solidFill>
              </a:rPr>
              <a:t>公司为每位签订劳动合同的员工缴纳五险一金</a:t>
            </a:r>
            <a:endParaRPr lang="en-US" altLang="zh-CN" sz="1800" dirty="0">
              <a:solidFill>
                <a:schemeClr val="accent4">
                  <a:lumMod val="75000"/>
                </a:schemeClr>
              </a:solidFill>
            </a:endParaRPr>
          </a:p>
          <a:p>
            <a:pPr>
              <a:lnSpc>
                <a:spcPct val="200000"/>
              </a:lnSpc>
              <a:buFont typeface="Wingdings" panose="05000000000000000000" pitchFamily="2" charset="2"/>
              <a:buChar char="Ø"/>
            </a:pPr>
            <a:r>
              <a:rPr lang="zh-CN" altLang="en-US" sz="1800" dirty="0">
                <a:solidFill>
                  <a:schemeClr val="accent4">
                    <a:lumMod val="75000"/>
                  </a:schemeClr>
                </a:solidFill>
              </a:rPr>
              <a:t>个人缴费部分在</a:t>
            </a:r>
            <a:r>
              <a:rPr lang="en-US" altLang="zh-CN" sz="1800" dirty="0">
                <a:solidFill>
                  <a:schemeClr val="accent4">
                    <a:lumMod val="75000"/>
                  </a:schemeClr>
                </a:solidFill>
              </a:rPr>
              <a:t>10</a:t>
            </a:r>
            <a:r>
              <a:rPr lang="zh-CN" altLang="en-US" sz="1800" dirty="0">
                <a:solidFill>
                  <a:schemeClr val="accent4">
                    <a:lumMod val="75000"/>
                  </a:schemeClr>
                </a:solidFill>
              </a:rPr>
              <a:t>日支付的基本工资内扣除</a:t>
            </a:r>
            <a:endParaRPr lang="da-DK" altLang="zh-CN" sz="1800" dirty="0">
              <a:solidFill>
                <a:schemeClr val="accent4">
                  <a:lumMod val="75000"/>
                </a:schemeClr>
              </a:solidFill>
              <a:latin typeface="微软雅黑" pitchFamily="34" charset="-122"/>
              <a:ea typeface="微软雅黑" pitchFamily="34" charset="-122"/>
            </a:endParaRPr>
          </a:p>
          <a:p>
            <a:pPr>
              <a:lnSpc>
                <a:spcPct val="200000"/>
              </a:lnSpc>
              <a:buFont typeface="Wingdings" panose="05000000000000000000" pitchFamily="2" charset="2"/>
              <a:buChar char="Ø"/>
            </a:pPr>
            <a:r>
              <a:rPr lang="zh-CN" altLang="en-US" sz="1800" dirty="0">
                <a:solidFill>
                  <a:schemeClr val="accent4">
                    <a:lumMod val="75000"/>
                  </a:schemeClr>
                </a:solidFill>
              </a:rPr>
              <a:t>在员工完整提交个人相关材料的基础上，最晚于入职次月为员工缴纳五险一金</a:t>
            </a:r>
            <a:endParaRPr lang="da-DK" altLang="zh-CN" sz="1800" dirty="0">
              <a:solidFill>
                <a:schemeClr val="accent4">
                  <a:lumMod val="75000"/>
                </a:schemeClr>
              </a:solidFill>
              <a:latin typeface="微软雅黑" pitchFamily="34" charset="-122"/>
              <a:ea typeface="微软雅黑" pitchFamily="34" charset="-122"/>
            </a:endParaRPr>
          </a:p>
          <a:p>
            <a:pPr>
              <a:buFont typeface="Wingdings" panose="05000000000000000000" pitchFamily="2" charset="2"/>
              <a:buChar char="Ø"/>
            </a:pPr>
            <a:endParaRPr lang="en-US" altLang="zh-CN" dirty="0">
              <a:solidFill>
                <a:schemeClr val="accent5"/>
              </a:solidFill>
            </a:endParaRPr>
          </a:p>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4149080"/>
            <a:ext cx="4136008" cy="2016304"/>
          </a:xfrm>
          <a:prstGeom prst="rect">
            <a:avLst/>
          </a:prstGeom>
        </p:spPr>
      </p:pic>
    </p:spTree>
    <p:extLst>
      <p:ext uri="{BB962C8B-B14F-4D97-AF65-F5344CB8AC3E}">
        <p14:creationId xmlns:p14="http://schemas.microsoft.com/office/powerpoint/2010/main" val="140646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772816"/>
            <a:ext cx="8352928" cy="4824536"/>
          </a:xfrm>
        </p:spPr>
        <p:txBody>
          <a:bodyPr>
            <a:normAutofit/>
          </a:bodyPr>
          <a:lstStyle/>
          <a:p>
            <a:pPr marL="0" indent="0">
              <a:buNone/>
            </a:pPr>
            <a:r>
              <a:rPr lang="zh-CN" altLang="en-US" dirty="0">
                <a:solidFill>
                  <a:srgbClr val="0070C0"/>
                </a:solidFill>
              </a:rPr>
              <a:t>北京：</a:t>
            </a:r>
            <a:endParaRPr lang="en-US" altLang="zh-CN" dirty="0">
              <a:solidFill>
                <a:srgbClr val="0070C0"/>
              </a:solidFill>
            </a:endParaRPr>
          </a:p>
          <a:p>
            <a:pPr marL="0" indent="0">
              <a:buNone/>
            </a:pPr>
            <a:endParaRPr lang="en-US" altLang="zh-CN" dirty="0">
              <a:solidFill>
                <a:srgbClr val="0070C0"/>
              </a:solidFill>
            </a:endParaRPr>
          </a:p>
          <a:p>
            <a:pPr marL="0" indent="0">
              <a:buNone/>
            </a:pPr>
            <a:endParaRPr lang="en-US" altLang="zh-CN" dirty="0">
              <a:solidFill>
                <a:srgbClr val="0070C0"/>
              </a:solidFill>
            </a:endParaRPr>
          </a:p>
          <a:p>
            <a:pPr marL="0" indent="0">
              <a:buNone/>
            </a:pPr>
            <a:endParaRPr lang="en-US" altLang="zh-CN" dirty="0">
              <a:solidFill>
                <a:srgbClr val="0070C0"/>
              </a:solidFill>
            </a:endParaRPr>
          </a:p>
          <a:p>
            <a:pPr marL="0" indent="0">
              <a:buNone/>
            </a:pPr>
            <a:endParaRPr lang="en-US" altLang="zh-CN" dirty="0">
              <a:solidFill>
                <a:srgbClr val="0070C0"/>
              </a:solidFill>
            </a:endParaRPr>
          </a:p>
          <a:p>
            <a:pPr marL="0" indent="0">
              <a:buNone/>
            </a:pPr>
            <a:r>
              <a:rPr lang="zh-CN" altLang="en-US" dirty="0">
                <a:solidFill>
                  <a:srgbClr val="0070C0"/>
                </a:solidFill>
              </a:rPr>
              <a:t>天津：</a:t>
            </a:r>
            <a:endParaRPr lang="en-US" altLang="zh-CN" dirty="0">
              <a:solidFill>
                <a:srgbClr val="0070C0"/>
              </a:solidFill>
            </a:endParaRPr>
          </a:p>
          <a:p>
            <a:pPr marL="0" indent="0">
              <a:buNone/>
            </a:pPr>
            <a:endParaRPr lang="en-US" altLang="zh-CN" dirty="0">
              <a:solidFill>
                <a:srgbClr val="0070C0"/>
              </a:solidFill>
            </a:endParaRPr>
          </a:p>
          <a:p>
            <a:pPr marL="0" indent="0">
              <a:buNone/>
            </a:pPr>
            <a:endParaRPr lang="en-US" altLang="zh-CN" dirty="0">
              <a:solidFill>
                <a:srgbClr val="0070C0"/>
              </a:solidFill>
            </a:endParaRPr>
          </a:p>
          <a:p>
            <a:pPr marL="0" indent="0">
              <a:buNone/>
            </a:pPr>
            <a:endParaRPr lang="en-US" altLang="zh-CN" dirty="0">
              <a:solidFill>
                <a:srgbClr val="0070C0"/>
              </a:solidFill>
            </a:endParaRPr>
          </a:p>
          <a:p>
            <a:pPr marL="0" indent="0">
              <a:buNone/>
            </a:pPr>
            <a:endParaRPr lang="en-US" altLang="zh-CN" dirty="0">
              <a:solidFill>
                <a:srgbClr val="0070C0"/>
              </a:solidFill>
            </a:endParaRPr>
          </a:p>
          <a:p>
            <a:pPr marL="0" indent="0">
              <a:buNone/>
            </a:pPr>
            <a:endParaRPr lang="en-US" altLang="zh-CN" dirty="0">
              <a:solidFill>
                <a:srgbClr val="0070C0"/>
              </a:solidFill>
            </a:endParaRPr>
          </a:p>
          <a:p>
            <a:pPr marL="0" indent="0">
              <a:buNone/>
            </a:pPr>
            <a:endParaRPr lang="en-US" altLang="zh-CN" dirty="0">
              <a:solidFill>
                <a:srgbClr val="0070C0"/>
              </a:solidFill>
            </a:endParaRPr>
          </a:p>
          <a:p>
            <a:endParaRPr lang="zh-CN" altLang="en-US" dirty="0"/>
          </a:p>
        </p:txBody>
      </p:sp>
      <p:sp>
        <p:nvSpPr>
          <p:cNvPr id="7" name="标题 1"/>
          <p:cNvSpPr>
            <a:spLocks noGrp="1"/>
          </p:cNvSpPr>
          <p:nvPr>
            <p:ph type="title"/>
          </p:nvPr>
        </p:nvSpPr>
        <p:spPr>
          <a:xfrm>
            <a:off x="2339752" y="476672"/>
            <a:ext cx="6732240" cy="432048"/>
          </a:xfrm>
        </p:spPr>
        <p:txBody>
          <a:bodyPr>
            <a:normAutofit fontScale="90000"/>
          </a:bodyPr>
          <a:lstStyle/>
          <a:p>
            <a:r>
              <a:rPr lang="zh-CN" altLang="en-US" dirty="0"/>
              <a:t>五险一金缴存比例</a:t>
            </a:r>
          </a:p>
        </p:txBody>
      </p:sp>
      <p:graphicFrame>
        <p:nvGraphicFramePr>
          <p:cNvPr id="8" name="表格 7"/>
          <p:cNvGraphicFramePr>
            <a:graphicFrameLocks noGrp="1"/>
          </p:cNvGraphicFramePr>
          <p:nvPr>
            <p:extLst>
              <p:ext uri="{D42A27DB-BD31-4B8C-83A1-F6EECF244321}">
                <p14:modId xmlns:p14="http://schemas.microsoft.com/office/powerpoint/2010/main" val="1227025442"/>
              </p:ext>
            </p:extLst>
          </p:nvPr>
        </p:nvGraphicFramePr>
        <p:xfrm>
          <a:off x="481664" y="2276872"/>
          <a:ext cx="8363271" cy="1463040"/>
        </p:xfrm>
        <a:graphic>
          <a:graphicData uri="http://schemas.openxmlformats.org/drawingml/2006/table">
            <a:tbl>
              <a:tblPr firstRow="1" bandRow="1">
                <a:tableStyleId>{5C22544A-7EE6-4342-B048-85BDC9FD1C3A}</a:tableStyleId>
              </a:tblPr>
              <a:tblGrid>
                <a:gridCol w="1229854">
                  <a:extLst>
                    <a:ext uri="{9D8B030D-6E8A-4147-A177-3AD203B41FA5}">
                      <a16:colId xmlns:a16="http://schemas.microsoft.com/office/drawing/2014/main" val="20000"/>
                    </a:ext>
                  </a:extLst>
                </a:gridCol>
                <a:gridCol w="1193149">
                  <a:extLst>
                    <a:ext uri="{9D8B030D-6E8A-4147-A177-3AD203B41FA5}">
                      <a16:colId xmlns:a16="http://schemas.microsoft.com/office/drawing/2014/main" val="20001"/>
                    </a:ext>
                  </a:extLst>
                </a:gridCol>
                <a:gridCol w="1250583">
                  <a:extLst>
                    <a:ext uri="{9D8B030D-6E8A-4147-A177-3AD203B41FA5}">
                      <a16:colId xmlns:a16="http://schemas.microsoft.com/office/drawing/2014/main" val="20002"/>
                    </a:ext>
                  </a:extLst>
                </a:gridCol>
                <a:gridCol w="1250583">
                  <a:extLst>
                    <a:ext uri="{9D8B030D-6E8A-4147-A177-3AD203B41FA5}">
                      <a16:colId xmlns:a16="http://schemas.microsoft.com/office/drawing/2014/main" val="20003"/>
                    </a:ext>
                  </a:extLst>
                </a:gridCol>
                <a:gridCol w="1225105">
                  <a:extLst>
                    <a:ext uri="{9D8B030D-6E8A-4147-A177-3AD203B41FA5}">
                      <a16:colId xmlns:a16="http://schemas.microsoft.com/office/drawing/2014/main" val="20004"/>
                    </a:ext>
                  </a:extLst>
                </a:gridCol>
                <a:gridCol w="1197899">
                  <a:extLst>
                    <a:ext uri="{9D8B030D-6E8A-4147-A177-3AD203B41FA5}">
                      <a16:colId xmlns:a16="http://schemas.microsoft.com/office/drawing/2014/main" val="20005"/>
                    </a:ext>
                  </a:extLst>
                </a:gridCol>
                <a:gridCol w="1016098">
                  <a:extLst>
                    <a:ext uri="{9D8B030D-6E8A-4147-A177-3AD203B41FA5}">
                      <a16:colId xmlns:a16="http://schemas.microsoft.com/office/drawing/2014/main" val="20006"/>
                    </a:ext>
                  </a:extLst>
                </a:gridCol>
              </a:tblGrid>
              <a:tr h="221744">
                <a:tc>
                  <a:txBody>
                    <a:bodyPr/>
                    <a:lstStyle/>
                    <a:p>
                      <a:endParaRPr lang="zh-CN" altLang="en-US" dirty="0"/>
                    </a:p>
                  </a:txBody>
                  <a:tcPr/>
                </a:tc>
                <a:tc gridSpan="5">
                  <a:txBody>
                    <a:bodyPr/>
                    <a:lstStyle/>
                    <a:p>
                      <a:r>
                        <a:rPr lang="zh-CN" altLang="en-US" dirty="0"/>
                        <a:t> </a:t>
                      </a:r>
                      <a:r>
                        <a:rPr lang="en-US" altLang="zh-CN" baseline="0" dirty="0"/>
                        <a:t>                                          </a:t>
                      </a:r>
                      <a:r>
                        <a:rPr lang="zh-CN" altLang="en-US" dirty="0"/>
                        <a:t>五         险</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r>
                        <a:rPr lang="zh-CN" altLang="en-US"/>
                        <a:t>  一  金</a:t>
                      </a:r>
                      <a:endParaRPr lang="zh-CN" altLang="en-US" dirty="0"/>
                    </a:p>
                  </a:txBody>
                  <a:tcPr/>
                </a:tc>
                <a:extLst>
                  <a:ext uri="{0D108BD9-81ED-4DB2-BD59-A6C34878D82A}">
                    <a16:rowId xmlns:a16="http://schemas.microsoft.com/office/drawing/2014/main" val="10000"/>
                  </a:ext>
                </a:extLst>
              </a:tr>
              <a:tr h="354320">
                <a:tc>
                  <a:txBody>
                    <a:bodyPr/>
                    <a:lstStyle/>
                    <a:p>
                      <a:endParaRPr lang="zh-CN" altLang="en-US" dirty="0"/>
                    </a:p>
                  </a:txBody>
                  <a:tcPr/>
                </a:tc>
                <a:tc>
                  <a:txBody>
                    <a:bodyPr/>
                    <a:lstStyle/>
                    <a:p>
                      <a:r>
                        <a:rPr lang="zh-CN" altLang="en-US" dirty="0"/>
                        <a:t> 养老保险</a:t>
                      </a:r>
                    </a:p>
                  </a:txBody>
                  <a:tcPr/>
                </a:tc>
                <a:tc>
                  <a:txBody>
                    <a:bodyPr/>
                    <a:lstStyle/>
                    <a:p>
                      <a:r>
                        <a:rPr lang="zh-CN" altLang="en-US" dirty="0"/>
                        <a:t> 医疗保险</a:t>
                      </a:r>
                    </a:p>
                  </a:txBody>
                  <a:tcPr/>
                </a:tc>
                <a:tc>
                  <a:txBody>
                    <a:bodyPr/>
                    <a:lstStyle/>
                    <a:p>
                      <a:r>
                        <a:rPr lang="zh-CN" altLang="en-US" dirty="0"/>
                        <a:t> 失业保险</a:t>
                      </a:r>
                    </a:p>
                  </a:txBody>
                  <a:tcPr/>
                </a:tc>
                <a:tc>
                  <a:txBody>
                    <a:bodyPr/>
                    <a:lstStyle/>
                    <a:p>
                      <a:r>
                        <a:rPr lang="zh-CN" altLang="en-US" dirty="0"/>
                        <a:t> 工伤保险</a:t>
                      </a:r>
                    </a:p>
                  </a:txBody>
                  <a:tcPr/>
                </a:tc>
                <a:tc>
                  <a:txBody>
                    <a:bodyPr/>
                    <a:lstStyle/>
                    <a:p>
                      <a:r>
                        <a:rPr lang="zh-CN" altLang="en-US" dirty="0"/>
                        <a:t> 生育保险</a:t>
                      </a:r>
                    </a:p>
                  </a:txBody>
                  <a:tcPr/>
                </a:tc>
                <a:tc>
                  <a:txBody>
                    <a:bodyPr/>
                    <a:lstStyle/>
                    <a:p>
                      <a:r>
                        <a:rPr lang="zh-CN" altLang="en-US" dirty="0"/>
                        <a:t> 公积金</a:t>
                      </a:r>
                    </a:p>
                  </a:txBody>
                  <a:tcPr/>
                </a:tc>
                <a:extLst>
                  <a:ext uri="{0D108BD9-81ED-4DB2-BD59-A6C34878D82A}">
                    <a16:rowId xmlns:a16="http://schemas.microsoft.com/office/drawing/2014/main" val="10001"/>
                  </a:ext>
                </a:extLst>
              </a:tr>
              <a:tr h="204584">
                <a:tc>
                  <a:txBody>
                    <a:bodyPr/>
                    <a:lstStyle/>
                    <a:p>
                      <a:r>
                        <a:rPr lang="zh-CN" altLang="en-US" dirty="0"/>
                        <a:t> 公司占比</a:t>
                      </a:r>
                    </a:p>
                  </a:txBody>
                  <a:tcPr/>
                </a:tc>
                <a:tc>
                  <a:txBody>
                    <a:bodyPr/>
                    <a:lstStyle/>
                    <a:p>
                      <a:r>
                        <a:rPr lang="en-US" altLang="zh-CN" dirty="0"/>
                        <a:t>      19%</a:t>
                      </a:r>
                      <a:endParaRPr lang="zh-CN" altLang="en-US" dirty="0"/>
                    </a:p>
                  </a:txBody>
                  <a:tcPr/>
                </a:tc>
                <a:tc>
                  <a:txBody>
                    <a:bodyPr/>
                    <a:lstStyle/>
                    <a:p>
                      <a:r>
                        <a:rPr lang="en-US" altLang="zh-CN" dirty="0"/>
                        <a:t>       10%</a:t>
                      </a:r>
                      <a:endParaRPr lang="zh-CN" altLang="en-US" dirty="0"/>
                    </a:p>
                  </a:txBody>
                  <a:tcPr/>
                </a:tc>
                <a:tc>
                  <a:txBody>
                    <a:bodyPr/>
                    <a:lstStyle/>
                    <a:p>
                      <a:r>
                        <a:rPr lang="en-US" altLang="zh-CN" dirty="0"/>
                        <a:t>      0.8%</a:t>
                      </a:r>
                      <a:endParaRPr lang="zh-CN" altLang="en-US" dirty="0"/>
                    </a:p>
                  </a:txBody>
                  <a:tcPr/>
                </a:tc>
                <a:tc>
                  <a:txBody>
                    <a:bodyPr/>
                    <a:lstStyle/>
                    <a:p>
                      <a:r>
                        <a:rPr lang="en-US" altLang="zh-CN" dirty="0"/>
                        <a:t>       0.4%</a:t>
                      </a:r>
                      <a:endParaRPr lang="zh-CN" altLang="en-US" dirty="0"/>
                    </a:p>
                  </a:txBody>
                  <a:tcPr/>
                </a:tc>
                <a:tc>
                  <a:txBody>
                    <a:bodyPr/>
                    <a:lstStyle/>
                    <a:p>
                      <a:r>
                        <a:rPr lang="en-US" altLang="zh-CN" dirty="0"/>
                        <a:t>      0.8%</a:t>
                      </a:r>
                      <a:endParaRPr lang="zh-CN" altLang="en-US" dirty="0"/>
                    </a:p>
                  </a:txBody>
                  <a:tcPr/>
                </a:tc>
                <a:tc>
                  <a:txBody>
                    <a:bodyPr/>
                    <a:lstStyle/>
                    <a:p>
                      <a:r>
                        <a:rPr lang="en-US" altLang="zh-CN" dirty="0"/>
                        <a:t>    12%</a:t>
                      </a:r>
                      <a:endParaRPr lang="zh-CN" altLang="en-US" dirty="0"/>
                    </a:p>
                  </a:txBody>
                  <a:tcPr/>
                </a:tc>
                <a:extLst>
                  <a:ext uri="{0D108BD9-81ED-4DB2-BD59-A6C34878D82A}">
                    <a16:rowId xmlns:a16="http://schemas.microsoft.com/office/drawing/2014/main" val="10002"/>
                  </a:ext>
                </a:extLst>
              </a:tr>
              <a:tr h="270872">
                <a:tc>
                  <a:txBody>
                    <a:bodyPr/>
                    <a:lstStyle/>
                    <a:p>
                      <a:r>
                        <a:rPr lang="zh-CN" altLang="en-US" dirty="0"/>
                        <a:t> 个人占比</a:t>
                      </a:r>
                    </a:p>
                  </a:txBody>
                  <a:tcPr/>
                </a:tc>
                <a:tc>
                  <a:txBody>
                    <a:bodyPr/>
                    <a:lstStyle/>
                    <a:p>
                      <a:r>
                        <a:rPr lang="en-US" altLang="zh-CN" dirty="0"/>
                        <a:t>        8%</a:t>
                      </a:r>
                      <a:endParaRPr lang="zh-CN" altLang="en-US" dirty="0"/>
                    </a:p>
                  </a:txBody>
                  <a:tcPr/>
                </a:tc>
                <a:tc>
                  <a:txBody>
                    <a:bodyPr/>
                    <a:lstStyle/>
                    <a:p>
                      <a:r>
                        <a:rPr lang="en-US" altLang="zh-CN" dirty="0"/>
                        <a:t>      2%+3</a:t>
                      </a:r>
                      <a:endParaRPr lang="zh-CN" altLang="en-US" dirty="0"/>
                    </a:p>
                  </a:txBody>
                  <a:tcPr/>
                </a:tc>
                <a:tc>
                  <a:txBody>
                    <a:bodyPr/>
                    <a:lstStyle/>
                    <a:p>
                      <a:r>
                        <a:rPr lang="en-US" altLang="zh-CN" dirty="0"/>
                        <a:t>      0.2%</a:t>
                      </a:r>
                      <a:endParaRPr lang="zh-CN" altLang="en-US" dirty="0"/>
                    </a:p>
                  </a:txBody>
                  <a:tcPr/>
                </a:tc>
                <a:tc>
                  <a:txBody>
                    <a:bodyPr/>
                    <a:lstStyle/>
                    <a:p>
                      <a:r>
                        <a:rPr lang="en-US" altLang="zh-CN" dirty="0"/>
                        <a:t>          --</a:t>
                      </a:r>
                      <a:endParaRPr lang="zh-CN" altLang="en-US" dirty="0"/>
                    </a:p>
                  </a:txBody>
                  <a:tcPr/>
                </a:tc>
                <a:tc>
                  <a:txBody>
                    <a:bodyPr/>
                    <a:lstStyle/>
                    <a:p>
                      <a:r>
                        <a:rPr lang="en-US" altLang="zh-CN" dirty="0"/>
                        <a:t>         --</a:t>
                      </a:r>
                      <a:endParaRPr lang="zh-CN" altLang="en-US" dirty="0"/>
                    </a:p>
                  </a:txBody>
                  <a:tcPr/>
                </a:tc>
                <a:tc>
                  <a:txBody>
                    <a:bodyPr/>
                    <a:lstStyle/>
                    <a:p>
                      <a:r>
                        <a:rPr lang="en-US" altLang="zh-CN" dirty="0"/>
                        <a:t>    12%</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658249922"/>
              </p:ext>
            </p:extLst>
          </p:nvPr>
        </p:nvGraphicFramePr>
        <p:xfrm>
          <a:off x="488464" y="4365104"/>
          <a:ext cx="8363271" cy="1463040"/>
        </p:xfrm>
        <a:graphic>
          <a:graphicData uri="http://schemas.openxmlformats.org/drawingml/2006/table">
            <a:tbl>
              <a:tblPr firstRow="1" bandRow="1">
                <a:tableStyleId>{5C22544A-7EE6-4342-B048-85BDC9FD1C3A}</a:tableStyleId>
              </a:tblPr>
              <a:tblGrid>
                <a:gridCol w="1229854">
                  <a:extLst>
                    <a:ext uri="{9D8B030D-6E8A-4147-A177-3AD203B41FA5}">
                      <a16:colId xmlns:a16="http://schemas.microsoft.com/office/drawing/2014/main" val="20000"/>
                    </a:ext>
                  </a:extLst>
                </a:gridCol>
                <a:gridCol w="1193149">
                  <a:extLst>
                    <a:ext uri="{9D8B030D-6E8A-4147-A177-3AD203B41FA5}">
                      <a16:colId xmlns:a16="http://schemas.microsoft.com/office/drawing/2014/main" val="20001"/>
                    </a:ext>
                  </a:extLst>
                </a:gridCol>
                <a:gridCol w="1250583">
                  <a:extLst>
                    <a:ext uri="{9D8B030D-6E8A-4147-A177-3AD203B41FA5}">
                      <a16:colId xmlns:a16="http://schemas.microsoft.com/office/drawing/2014/main" val="20002"/>
                    </a:ext>
                  </a:extLst>
                </a:gridCol>
                <a:gridCol w="1250583">
                  <a:extLst>
                    <a:ext uri="{9D8B030D-6E8A-4147-A177-3AD203B41FA5}">
                      <a16:colId xmlns:a16="http://schemas.microsoft.com/office/drawing/2014/main" val="20003"/>
                    </a:ext>
                  </a:extLst>
                </a:gridCol>
                <a:gridCol w="1225105">
                  <a:extLst>
                    <a:ext uri="{9D8B030D-6E8A-4147-A177-3AD203B41FA5}">
                      <a16:colId xmlns:a16="http://schemas.microsoft.com/office/drawing/2014/main" val="20004"/>
                    </a:ext>
                  </a:extLst>
                </a:gridCol>
                <a:gridCol w="1197899">
                  <a:extLst>
                    <a:ext uri="{9D8B030D-6E8A-4147-A177-3AD203B41FA5}">
                      <a16:colId xmlns:a16="http://schemas.microsoft.com/office/drawing/2014/main" val="20005"/>
                    </a:ext>
                  </a:extLst>
                </a:gridCol>
                <a:gridCol w="1016098">
                  <a:extLst>
                    <a:ext uri="{9D8B030D-6E8A-4147-A177-3AD203B41FA5}">
                      <a16:colId xmlns:a16="http://schemas.microsoft.com/office/drawing/2014/main" val="20006"/>
                    </a:ext>
                  </a:extLst>
                </a:gridCol>
              </a:tblGrid>
              <a:tr h="221744">
                <a:tc>
                  <a:txBody>
                    <a:bodyPr/>
                    <a:lstStyle/>
                    <a:p>
                      <a:endParaRPr lang="zh-CN" altLang="en-US" dirty="0"/>
                    </a:p>
                  </a:txBody>
                  <a:tcPr/>
                </a:tc>
                <a:tc gridSpan="5">
                  <a:txBody>
                    <a:bodyPr/>
                    <a:lstStyle/>
                    <a:p>
                      <a:r>
                        <a:rPr lang="zh-CN" altLang="en-US" dirty="0"/>
                        <a:t> </a:t>
                      </a:r>
                      <a:r>
                        <a:rPr lang="en-US" altLang="zh-CN" baseline="0" dirty="0"/>
                        <a:t>                                          </a:t>
                      </a:r>
                      <a:r>
                        <a:rPr lang="zh-CN" altLang="en-US" dirty="0"/>
                        <a:t>五         险</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r>
                        <a:rPr lang="zh-CN" altLang="en-US"/>
                        <a:t>  一  金</a:t>
                      </a:r>
                      <a:endParaRPr lang="zh-CN" altLang="en-US" dirty="0"/>
                    </a:p>
                  </a:txBody>
                  <a:tcPr/>
                </a:tc>
                <a:extLst>
                  <a:ext uri="{0D108BD9-81ED-4DB2-BD59-A6C34878D82A}">
                    <a16:rowId xmlns:a16="http://schemas.microsoft.com/office/drawing/2014/main" val="10000"/>
                  </a:ext>
                </a:extLst>
              </a:tr>
              <a:tr h="354320">
                <a:tc>
                  <a:txBody>
                    <a:bodyPr/>
                    <a:lstStyle/>
                    <a:p>
                      <a:endParaRPr lang="zh-CN" altLang="en-US" dirty="0"/>
                    </a:p>
                  </a:txBody>
                  <a:tcPr/>
                </a:tc>
                <a:tc>
                  <a:txBody>
                    <a:bodyPr/>
                    <a:lstStyle/>
                    <a:p>
                      <a:r>
                        <a:rPr lang="zh-CN" altLang="en-US" dirty="0"/>
                        <a:t> 养老保险</a:t>
                      </a:r>
                    </a:p>
                  </a:txBody>
                  <a:tcPr/>
                </a:tc>
                <a:tc>
                  <a:txBody>
                    <a:bodyPr/>
                    <a:lstStyle/>
                    <a:p>
                      <a:r>
                        <a:rPr lang="zh-CN" altLang="en-US" dirty="0"/>
                        <a:t> 医疗保险</a:t>
                      </a:r>
                    </a:p>
                  </a:txBody>
                  <a:tcPr/>
                </a:tc>
                <a:tc>
                  <a:txBody>
                    <a:bodyPr/>
                    <a:lstStyle/>
                    <a:p>
                      <a:r>
                        <a:rPr lang="zh-CN" altLang="en-US" dirty="0"/>
                        <a:t> 失业保险</a:t>
                      </a:r>
                    </a:p>
                  </a:txBody>
                  <a:tcPr/>
                </a:tc>
                <a:tc>
                  <a:txBody>
                    <a:bodyPr/>
                    <a:lstStyle/>
                    <a:p>
                      <a:r>
                        <a:rPr lang="zh-CN" altLang="en-US" dirty="0"/>
                        <a:t> 工伤保险</a:t>
                      </a:r>
                    </a:p>
                  </a:txBody>
                  <a:tcPr/>
                </a:tc>
                <a:tc>
                  <a:txBody>
                    <a:bodyPr/>
                    <a:lstStyle/>
                    <a:p>
                      <a:r>
                        <a:rPr lang="zh-CN" altLang="en-US" dirty="0"/>
                        <a:t> 生育保险</a:t>
                      </a:r>
                    </a:p>
                  </a:txBody>
                  <a:tcPr/>
                </a:tc>
                <a:tc>
                  <a:txBody>
                    <a:bodyPr/>
                    <a:lstStyle/>
                    <a:p>
                      <a:r>
                        <a:rPr lang="zh-CN" altLang="en-US" dirty="0"/>
                        <a:t> 公积金</a:t>
                      </a:r>
                    </a:p>
                  </a:txBody>
                  <a:tcPr/>
                </a:tc>
                <a:extLst>
                  <a:ext uri="{0D108BD9-81ED-4DB2-BD59-A6C34878D82A}">
                    <a16:rowId xmlns:a16="http://schemas.microsoft.com/office/drawing/2014/main" val="10001"/>
                  </a:ext>
                </a:extLst>
              </a:tr>
              <a:tr h="204584">
                <a:tc>
                  <a:txBody>
                    <a:bodyPr/>
                    <a:lstStyle/>
                    <a:p>
                      <a:r>
                        <a:rPr lang="zh-CN" altLang="en-US" dirty="0"/>
                        <a:t> 公司占比</a:t>
                      </a:r>
                    </a:p>
                  </a:txBody>
                  <a:tcPr/>
                </a:tc>
                <a:tc>
                  <a:txBody>
                    <a:bodyPr/>
                    <a:lstStyle/>
                    <a:p>
                      <a:r>
                        <a:rPr lang="en-US" altLang="zh-CN" dirty="0"/>
                        <a:t>      19%</a:t>
                      </a:r>
                      <a:endParaRPr lang="zh-CN" altLang="en-US" dirty="0"/>
                    </a:p>
                  </a:txBody>
                  <a:tcPr/>
                </a:tc>
                <a:tc>
                  <a:txBody>
                    <a:bodyPr/>
                    <a:lstStyle/>
                    <a:p>
                      <a:r>
                        <a:rPr lang="en-US" altLang="zh-CN"/>
                        <a:t>       11%</a:t>
                      </a:r>
                      <a:endParaRPr lang="zh-CN" altLang="en-US"/>
                    </a:p>
                  </a:txBody>
                  <a:tcPr/>
                </a:tc>
                <a:tc>
                  <a:txBody>
                    <a:bodyPr/>
                    <a:lstStyle/>
                    <a:p>
                      <a:r>
                        <a:rPr lang="en-US" altLang="zh-CN" dirty="0"/>
                        <a:t>        1%</a:t>
                      </a:r>
                      <a:endParaRPr lang="zh-CN" altLang="en-US" dirty="0"/>
                    </a:p>
                  </a:txBody>
                  <a:tcPr/>
                </a:tc>
                <a:tc>
                  <a:txBody>
                    <a:bodyPr/>
                    <a:lstStyle/>
                    <a:p>
                      <a:r>
                        <a:rPr lang="en-US" altLang="zh-CN" dirty="0"/>
                        <a:t>       0.2%</a:t>
                      </a:r>
                      <a:endParaRPr lang="zh-CN" altLang="en-US" dirty="0"/>
                    </a:p>
                  </a:txBody>
                  <a:tcPr/>
                </a:tc>
                <a:tc>
                  <a:txBody>
                    <a:bodyPr/>
                    <a:lstStyle/>
                    <a:p>
                      <a:r>
                        <a:rPr lang="en-US" altLang="zh-CN" dirty="0"/>
                        <a:t>      0.5%</a:t>
                      </a:r>
                      <a:endParaRPr lang="zh-CN" altLang="en-US" dirty="0"/>
                    </a:p>
                  </a:txBody>
                  <a:tcPr/>
                </a:tc>
                <a:tc>
                  <a:txBody>
                    <a:bodyPr/>
                    <a:lstStyle/>
                    <a:p>
                      <a:r>
                        <a:rPr lang="en-US" altLang="zh-CN" dirty="0"/>
                        <a:t>    12%</a:t>
                      </a:r>
                      <a:endParaRPr lang="zh-CN" altLang="en-US" dirty="0"/>
                    </a:p>
                  </a:txBody>
                  <a:tcPr/>
                </a:tc>
                <a:extLst>
                  <a:ext uri="{0D108BD9-81ED-4DB2-BD59-A6C34878D82A}">
                    <a16:rowId xmlns:a16="http://schemas.microsoft.com/office/drawing/2014/main" val="10002"/>
                  </a:ext>
                </a:extLst>
              </a:tr>
              <a:tr h="270872">
                <a:tc>
                  <a:txBody>
                    <a:bodyPr/>
                    <a:lstStyle/>
                    <a:p>
                      <a:r>
                        <a:rPr lang="zh-CN" altLang="en-US" dirty="0"/>
                        <a:t> 个人占比</a:t>
                      </a:r>
                    </a:p>
                  </a:txBody>
                  <a:tcPr/>
                </a:tc>
                <a:tc>
                  <a:txBody>
                    <a:bodyPr/>
                    <a:lstStyle/>
                    <a:p>
                      <a:r>
                        <a:rPr lang="en-US" altLang="zh-CN" dirty="0"/>
                        <a:t>        8%</a:t>
                      </a:r>
                      <a:endParaRPr lang="zh-CN" altLang="en-US" dirty="0"/>
                    </a:p>
                  </a:txBody>
                  <a:tcPr/>
                </a:tc>
                <a:tc>
                  <a:txBody>
                    <a:bodyPr/>
                    <a:lstStyle/>
                    <a:p>
                      <a:r>
                        <a:rPr lang="en-US" altLang="zh-CN" dirty="0"/>
                        <a:t>         2%</a:t>
                      </a:r>
                      <a:endParaRPr lang="zh-CN" altLang="en-US" dirty="0"/>
                    </a:p>
                  </a:txBody>
                  <a:tcPr/>
                </a:tc>
                <a:tc>
                  <a:txBody>
                    <a:bodyPr/>
                    <a:lstStyle/>
                    <a:p>
                      <a:r>
                        <a:rPr lang="en-US" altLang="zh-CN" dirty="0"/>
                        <a:t>      0.5%</a:t>
                      </a:r>
                      <a:endParaRPr lang="zh-CN" altLang="en-US" dirty="0"/>
                    </a:p>
                  </a:txBody>
                  <a:tcPr/>
                </a:tc>
                <a:tc>
                  <a:txBody>
                    <a:bodyPr/>
                    <a:lstStyle/>
                    <a:p>
                      <a:r>
                        <a:rPr lang="en-US" altLang="zh-CN" dirty="0"/>
                        <a:t>          --</a:t>
                      </a:r>
                      <a:endParaRPr lang="zh-CN" altLang="en-US" dirty="0"/>
                    </a:p>
                  </a:txBody>
                  <a:tcPr/>
                </a:tc>
                <a:tc>
                  <a:txBody>
                    <a:bodyPr/>
                    <a:lstStyle/>
                    <a:p>
                      <a:r>
                        <a:rPr lang="en-US" altLang="zh-CN" dirty="0"/>
                        <a:t>         --</a:t>
                      </a:r>
                      <a:endParaRPr lang="zh-CN" altLang="en-US" dirty="0"/>
                    </a:p>
                  </a:txBody>
                  <a:tcPr/>
                </a:tc>
                <a:tc>
                  <a:txBody>
                    <a:bodyPr/>
                    <a:lstStyle/>
                    <a:p>
                      <a:r>
                        <a:rPr lang="en-US" altLang="zh-CN" dirty="0"/>
                        <a:t>    12%</a:t>
                      </a:r>
                      <a:endParaRPr lang="zh-CN"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998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507328" y="1632786"/>
            <a:ext cx="8229600" cy="4525963"/>
          </a:xfrm>
        </p:spPr>
        <p:txBody>
          <a:bodyPr/>
          <a:lstStyle/>
          <a:p>
            <a:pPr marL="0" indent="0">
              <a:buNone/>
            </a:pPr>
            <a:endParaRPr lang="en-US" altLang="zh-CN" dirty="0"/>
          </a:p>
          <a:p>
            <a:pPr marL="0" indent="0">
              <a:buNone/>
            </a:pPr>
            <a:endParaRPr lang="en-US" altLang="zh-CN" dirty="0"/>
          </a:p>
          <a:p>
            <a:pPr marL="0" indent="0">
              <a:buNone/>
            </a:pPr>
            <a:endParaRPr lang="en-US" altLang="zh-CN" dirty="0"/>
          </a:p>
        </p:txBody>
      </p:sp>
      <p:grpSp>
        <p:nvGrpSpPr>
          <p:cNvPr id="17" name="Group 3"/>
          <p:cNvGrpSpPr>
            <a:grpSpLocks/>
          </p:cNvGrpSpPr>
          <p:nvPr/>
        </p:nvGrpSpPr>
        <p:grpSpPr bwMode="auto">
          <a:xfrm>
            <a:off x="1790750" y="1794008"/>
            <a:ext cx="5562600" cy="2147889"/>
            <a:chOff x="1038" y="1071"/>
            <a:chExt cx="3504" cy="1353"/>
          </a:xfrm>
        </p:grpSpPr>
        <p:sp>
          <p:nvSpPr>
            <p:cNvPr id="18" name="AutoShape 4"/>
            <p:cNvSpPr>
              <a:spLocks noChangeArrowheads="1"/>
            </p:cNvSpPr>
            <p:nvPr/>
          </p:nvSpPr>
          <p:spPr bwMode="gray">
            <a:xfrm>
              <a:off x="1038" y="1071"/>
              <a:ext cx="3504" cy="1353"/>
            </a:xfrm>
            <a:prstGeom prst="roundRect">
              <a:avLst>
                <a:gd name="adj" fmla="val 10889"/>
              </a:avLst>
            </a:prstGeom>
            <a:solidFill>
              <a:schemeClr val="accent1">
                <a:lumMod val="60000"/>
                <a:lumOff val="40000"/>
              </a:schemeClr>
            </a:solidFill>
            <a:ln w="38100">
              <a:solidFill>
                <a:srgbClr val="FFFFFF"/>
              </a:solidFill>
              <a:round/>
              <a:headEnd/>
              <a:tailEnd/>
            </a:ln>
            <a:effectLst>
              <a:outerShdw dist="135003" dir="2928844" algn="ctr" rotWithShape="0">
                <a:srgbClr val="000000">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AutoShape 5"/>
            <p:cNvSpPr>
              <a:spLocks noChangeArrowheads="1"/>
            </p:cNvSpPr>
            <p:nvPr/>
          </p:nvSpPr>
          <p:spPr bwMode="gray">
            <a:xfrm>
              <a:off x="1180" y="1428"/>
              <a:ext cx="675" cy="673"/>
            </a:xfrm>
            <a:prstGeom prst="roundRect">
              <a:avLst>
                <a:gd name="adj" fmla="val 11921"/>
              </a:avLst>
            </a:prstGeom>
            <a:gradFill rotWithShape="1">
              <a:gsLst>
                <a:gs pos="0">
                  <a:srgbClr val="0066CC"/>
                </a:gs>
                <a:gs pos="100000">
                  <a:srgbClr val="00478E"/>
                </a:gs>
              </a:gsLst>
              <a:lin ang="5400000" scaled="1"/>
            </a:gradFill>
            <a:ln w="38100">
              <a:solidFill>
                <a:schemeClr val="tx1"/>
              </a:solidFill>
              <a:round/>
              <a:headEnd/>
              <a:tailEnd/>
            </a:ln>
          </p:spPr>
          <p:txBody>
            <a:bodyPr wrap="none" anchor="ctr"/>
            <a:lstStyle/>
            <a:p>
              <a:endParaRPr lang="zh-CN" altLang="en-US">
                <a:latin typeface="Calibri" pitchFamily="34" charset="0"/>
              </a:endParaRPr>
            </a:p>
          </p:txBody>
        </p:sp>
        <p:sp>
          <p:nvSpPr>
            <p:cNvPr id="20" name="Freeform 6"/>
            <p:cNvSpPr>
              <a:spLocks/>
            </p:cNvSpPr>
            <p:nvPr/>
          </p:nvSpPr>
          <p:spPr bwMode="gray">
            <a:xfrm>
              <a:off x="1177" y="1171"/>
              <a:ext cx="337" cy="33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fontAlgn="auto">
                <a:spcBef>
                  <a:spcPts val="0"/>
                </a:spcBef>
                <a:spcAft>
                  <a:spcPts val="0"/>
                </a:spcAft>
                <a:defRPr/>
              </a:pPr>
              <a:endParaRPr lang="zh-CN" altLang="en-US">
                <a:latin typeface="+mn-lt"/>
                <a:ea typeface="+mn-ea"/>
              </a:endParaRPr>
            </a:p>
          </p:txBody>
        </p:sp>
        <p:sp>
          <p:nvSpPr>
            <p:cNvPr id="21" name="Text Box 7"/>
            <p:cNvSpPr txBox="1">
              <a:spLocks noChangeArrowheads="1"/>
            </p:cNvSpPr>
            <p:nvPr/>
          </p:nvSpPr>
          <p:spPr bwMode="gray">
            <a:xfrm>
              <a:off x="1120" y="1487"/>
              <a:ext cx="780" cy="601"/>
            </a:xfrm>
            <a:prstGeom prst="rect">
              <a:avLst/>
            </a:prstGeom>
            <a:noFill/>
            <a:ln w="9525" algn="ctr">
              <a:noFill/>
              <a:miter lim="800000"/>
              <a:headEnd/>
              <a:tailEnd/>
            </a:ln>
            <a:effectLst/>
          </p:spPr>
          <p:txBody>
            <a:bodyPr wrap="square">
              <a:spAutoFit/>
            </a:bodyPr>
            <a:lstStyle/>
            <a:p>
              <a:pPr algn="ctr" eaLnBrk="0" fontAlgn="auto" hangingPunct="0">
                <a:spcBef>
                  <a:spcPts val="0"/>
                </a:spcBef>
                <a:spcAft>
                  <a:spcPts val="0"/>
                </a:spcAft>
                <a:defRPr/>
              </a:pPr>
              <a:r>
                <a:rPr lang="zh-CN" altLang="en-US" sz="2800" dirty="0">
                  <a:solidFill>
                    <a:srgbClr val="FFFFFF"/>
                  </a:solidFill>
                  <a:effectLst>
                    <a:outerShdw blurRad="38100" dist="38100" dir="2700000" algn="tl">
                      <a:srgbClr val="000000"/>
                    </a:outerShdw>
                  </a:effectLst>
                  <a:latin typeface="楷体_GB2312" pitchFamily="49" charset="-122"/>
                  <a:ea typeface="楷体_GB2312" pitchFamily="49" charset="-122"/>
                </a:rPr>
                <a:t>使命归纳</a:t>
              </a:r>
            </a:p>
          </p:txBody>
        </p:sp>
        <p:sp>
          <p:nvSpPr>
            <p:cNvPr id="22" name="Text Box 8"/>
            <p:cNvSpPr txBox="1">
              <a:spLocks noChangeArrowheads="1"/>
            </p:cNvSpPr>
            <p:nvPr/>
          </p:nvSpPr>
          <p:spPr bwMode="gray">
            <a:xfrm>
              <a:off x="1920" y="1235"/>
              <a:ext cx="2576" cy="1105"/>
            </a:xfrm>
            <a:prstGeom prst="rect">
              <a:avLst/>
            </a:prstGeom>
            <a:noFill/>
            <a:ln w="9525" algn="ctr">
              <a:noFill/>
              <a:miter lim="800000"/>
              <a:headEnd/>
              <a:tailEnd/>
            </a:ln>
          </p:spPr>
          <p:txBody>
            <a:bodyPr>
              <a:spAutoFit/>
            </a:bodyPr>
            <a:lstStyle/>
            <a:p>
              <a:pPr eaLnBrk="0" hangingPunct="0"/>
              <a:r>
                <a:rPr lang="zh-CN" altLang="en-US" dirty="0">
                  <a:solidFill>
                    <a:srgbClr val="000000"/>
                  </a:solidFill>
                  <a:latin typeface="Calibri" pitchFamily="34" charset="0"/>
                  <a:ea typeface="楷体_GB2312" pitchFamily="49" charset="-122"/>
                </a:rPr>
                <a:t>面向国家信息化战略需求（重要领域市场）。</a:t>
              </a:r>
              <a:br>
                <a:rPr lang="zh-CN" altLang="en-US" dirty="0">
                  <a:solidFill>
                    <a:srgbClr val="000000"/>
                  </a:solidFill>
                  <a:latin typeface="Calibri" pitchFamily="34" charset="0"/>
                  <a:ea typeface="楷体_GB2312" pitchFamily="49" charset="-122"/>
                </a:rPr>
              </a:br>
              <a:r>
                <a:rPr lang="zh-CN" altLang="en-US" dirty="0">
                  <a:solidFill>
                    <a:srgbClr val="000000"/>
                  </a:solidFill>
                  <a:latin typeface="Calibri" pitchFamily="34" charset="0"/>
                  <a:ea typeface="楷体_GB2312" pitchFamily="49" charset="-122"/>
                </a:rPr>
                <a:t>面向世界信息化科学前沿（复杂系统信息模型研究）。</a:t>
              </a:r>
              <a:br>
                <a:rPr lang="zh-CN" altLang="en-US" dirty="0">
                  <a:solidFill>
                    <a:srgbClr val="000000"/>
                  </a:solidFill>
                  <a:latin typeface="Calibri" pitchFamily="34" charset="0"/>
                  <a:ea typeface="楷体_GB2312" pitchFamily="49" charset="-122"/>
                </a:rPr>
              </a:br>
              <a:r>
                <a:rPr lang="zh-CN" altLang="en-US" dirty="0">
                  <a:solidFill>
                    <a:srgbClr val="000000"/>
                  </a:solidFill>
                  <a:latin typeface="Calibri" pitchFamily="34" charset="0"/>
                  <a:ea typeface="楷体_GB2312" pitchFamily="49" charset="-122"/>
                </a:rPr>
                <a:t>面向国民经济信息化主战场（重点行业市场）。</a:t>
              </a:r>
              <a:endParaRPr lang="en-US" altLang="zh-CN" dirty="0">
                <a:solidFill>
                  <a:srgbClr val="000000"/>
                </a:solidFill>
                <a:latin typeface="Calibri" pitchFamily="34" charset="0"/>
                <a:ea typeface="楷体_GB2312" pitchFamily="49" charset="-122"/>
              </a:endParaRPr>
            </a:p>
          </p:txBody>
        </p:sp>
      </p:grpSp>
      <p:sp>
        <p:nvSpPr>
          <p:cNvPr id="35" name="标题 1"/>
          <p:cNvSpPr>
            <a:spLocks noGrp="1"/>
          </p:cNvSpPr>
          <p:nvPr>
            <p:ph type="title"/>
          </p:nvPr>
        </p:nvSpPr>
        <p:spPr>
          <a:xfrm>
            <a:off x="2339752" y="476672"/>
            <a:ext cx="6732240" cy="432048"/>
          </a:xfrm>
        </p:spPr>
        <p:txBody>
          <a:bodyPr>
            <a:normAutofit fontScale="90000"/>
          </a:bodyPr>
          <a:lstStyle/>
          <a:p>
            <a:r>
              <a:rPr lang="zh-CN" altLang="en-US" dirty="0"/>
              <a:t>公司简介</a:t>
            </a:r>
          </a:p>
        </p:txBody>
      </p:sp>
    </p:spTree>
    <p:extLst>
      <p:ext uri="{BB962C8B-B14F-4D97-AF65-F5344CB8AC3E}">
        <p14:creationId xmlns:p14="http://schemas.microsoft.com/office/powerpoint/2010/main" val="309855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各项福利</a:t>
            </a:r>
          </a:p>
        </p:txBody>
      </p:sp>
      <p:sp>
        <p:nvSpPr>
          <p:cNvPr id="3" name="内容占位符 2"/>
          <p:cNvSpPr>
            <a:spLocks noGrp="1"/>
          </p:cNvSpPr>
          <p:nvPr>
            <p:ph idx="1"/>
          </p:nvPr>
        </p:nvSpPr>
        <p:spPr>
          <a:xfrm>
            <a:off x="899592" y="1844824"/>
            <a:ext cx="7787208" cy="4281339"/>
          </a:xfrm>
        </p:spPr>
        <p:txBody>
          <a:bodyPr>
            <a:normAutofit fontScale="85000" lnSpcReduction="20000"/>
          </a:bodyPr>
          <a:lstStyle/>
          <a:p>
            <a:pPr>
              <a:lnSpc>
                <a:spcPct val="200000"/>
              </a:lnSpc>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法定的各项保险、公积金</a:t>
            </a:r>
            <a:endParaRPr kumimoji="1" lang="en-US" altLang="zh-CN" sz="2000" dirty="0">
              <a:solidFill>
                <a:schemeClr val="accent1">
                  <a:lumMod val="75000"/>
                </a:schemeClr>
              </a:solidFill>
              <a:latin typeface="华文新魏" panose="02010800040101010101" pitchFamily="2" charset="-122"/>
              <a:ea typeface="华文新魏" panose="02010800040101010101" pitchFamily="2" charset="-122"/>
            </a:endParaRPr>
          </a:p>
          <a:p>
            <a:pPr>
              <a:lnSpc>
                <a:spcPct val="200000"/>
              </a:lnSpc>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可为应届毕业生办理集体户口</a:t>
            </a:r>
            <a:endParaRPr kumimoji="1" lang="en-US" altLang="zh-CN" sz="2000" dirty="0">
              <a:solidFill>
                <a:schemeClr val="accent1">
                  <a:lumMod val="75000"/>
                </a:schemeClr>
              </a:solidFill>
              <a:latin typeface="华文新魏" panose="02010800040101010101" pitchFamily="2" charset="-122"/>
              <a:ea typeface="华文新魏" panose="02010800040101010101" pitchFamily="2" charset="-122"/>
            </a:endParaRPr>
          </a:p>
          <a:p>
            <a:pPr>
              <a:lnSpc>
                <a:spcPct val="200000"/>
              </a:lnSpc>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不定期培训</a:t>
            </a:r>
            <a:endParaRPr kumimoji="1" lang="en-US" altLang="zh-CN" sz="2000" dirty="0">
              <a:solidFill>
                <a:schemeClr val="accent1">
                  <a:lumMod val="75000"/>
                </a:schemeClr>
              </a:solidFill>
              <a:latin typeface="华文新魏" panose="02010800040101010101" pitchFamily="2" charset="-122"/>
              <a:ea typeface="华文新魏" panose="02010800040101010101" pitchFamily="2" charset="-122"/>
            </a:endParaRPr>
          </a:p>
          <a:p>
            <a:pPr>
              <a:lnSpc>
                <a:spcPct val="200000"/>
              </a:lnSpc>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定期体检</a:t>
            </a:r>
            <a:endParaRPr kumimoji="1" lang="en-US" altLang="zh-CN" sz="2000" dirty="0">
              <a:solidFill>
                <a:schemeClr val="accent1">
                  <a:lumMod val="75000"/>
                </a:schemeClr>
              </a:solidFill>
              <a:latin typeface="华文新魏" panose="02010800040101010101" pitchFamily="2" charset="-122"/>
              <a:ea typeface="华文新魏" panose="02010800040101010101" pitchFamily="2" charset="-122"/>
            </a:endParaRPr>
          </a:p>
          <a:p>
            <a:pPr>
              <a:lnSpc>
                <a:spcPct val="200000"/>
              </a:lnSpc>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带薪年假</a:t>
            </a:r>
            <a:endParaRPr kumimoji="1" lang="en-US" altLang="zh-CN" sz="2000" dirty="0">
              <a:solidFill>
                <a:schemeClr val="accent1">
                  <a:lumMod val="75000"/>
                </a:schemeClr>
              </a:solidFill>
              <a:latin typeface="华文新魏" panose="02010800040101010101" pitchFamily="2" charset="-122"/>
              <a:ea typeface="华文新魏" panose="02010800040101010101" pitchFamily="2" charset="-122"/>
            </a:endParaRPr>
          </a:p>
          <a:p>
            <a:pPr>
              <a:lnSpc>
                <a:spcPct val="200000"/>
              </a:lnSpc>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优秀员工奖励</a:t>
            </a:r>
            <a:endParaRPr kumimoji="1" lang="en-US" altLang="zh-CN" sz="2000" dirty="0">
              <a:solidFill>
                <a:schemeClr val="accent1">
                  <a:lumMod val="75000"/>
                </a:schemeClr>
              </a:solidFill>
              <a:latin typeface="华文新魏" panose="02010800040101010101" pitchFamily="2" charset="-122"/>
              <a:ea typeface="华文新魏" panose="02010800040101010101" pitchFamily="2" charset="-122"/>
            </a:endParaRPr>
          </a:p>
          <a:p>
            <a:pPr>
              <a:lnSpc>
                <a:spcPct val="200000"/>
              </a:lnSpc>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欢乐年会</a:t>
            </a:r>
            <a:endParaRPr kumimoji="1" lang="en-US" altLang="zh-CN" sz="2000" dirty="0">
              <a:solidFill>
                <a:schemeClr val="accent1">
                  <a:lumMod val="75000"/>
                </a:schemeClr>
              </a:solidFill>
              <a:latin typeface="华文新魏" panose="02010800040101010101" pitchFamily="2" charset="-122"/>
              <a:ea typeface="华文新魏" panose="02010800040101010101" pitchFamily="2" charset="-122"/>
            </a:endParaRPr>
          </a:p>
          <a:p>
            <a:pPr>
              <a:lnSpc>
                <a:spcPct val="200000"/>
              </a:lnSpc>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节庆贺礼、旅游等</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3216082"/>
            <a:ext cx="4256060" cy="2910081"/>
          </a:xfrm>
          <a:prstGeom prst="rect">
            <a:avLst/>
          </a:prstGeom>
        </p:spPr>
      </p:pic>
    </p:spTree>
    <p:extLst>
      <p:ext uri="{BB962C8B-B14F-4D97-AF65-F5344CB8AC3E}">
        <p14:creationId xmlns:p14="http://schemas.microsoft.com/office/powerpoint/2010/main" val="123069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指导人</a:t>
            </a:r>
          </a:p>
        </p:txBody>
      </p:sp>
      <p:sp>
        <p:nvSpPr>
          <p:cNvPr id="3" name="内容占位符 2"/>
          <p:cNvSpPr>
            <a:spLocks noGrp="1"/>
          </p:cNvSpPr>
          <p:nvPr>
            <p:ph idx="1"/>
          </p:nvPr>
        </p:nvSpPr>
        <p:spPr>
          <a:xfrm>
            <a:off x="4211960" y="1628800"/>
            <a:ext cx="4032448" cy="4536504"/>
          </a:xfrm>
        </p:spPr>
        <p:txBody>
          <a:bodyPr/>
          <a:lstStyle/>
          <a:p>
            <a:pPr>
              <a:spcBef>
                <a:spcPct val="50000"/>
              </a:spcBef>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作为新员工，你享受到的幸福之一可能就是拥有一个专门的指导人，为使新员工更快更好的适应新环境，每一位新员工，我们都会为其指定一名合适的指导人。</a:t>
            </a:r>
          </a:p>
          <a:p>
            <a:pPr>
              <a:spcBef>
                <a:spcPct val="50000"/>
              </a:spcBef>
            </a:pPr>
            <a:r>
              <a:rPr kumimoji="1" lang="zh-CN" altLang="en-US" sz="2000" dirty="0">
                <a:solidFill>
                  <a:schemeClr val="accent1">
                    <a:lumMod val="75000"/>
                  </a:schemeClr>
                </a:solidFill>
                <a:latin typeface="华文新魏" panose="02010800040101010101" pitchFamily="2" charset="-122"/>
                <a:ea typeface="华文新魏" panose="02010800040101010101" pitchFamily="2" charset="-122"/>
              </a:rPr>
              <a:t>你可以向指导人了解工作内容、工作流程及周边环境等等</a:t>
            </a:r>
            <a:endParaRPr lang="zh-CN" altLang="en-US" sz="2000" dirty="0">
              <a:solidFill>
                <a:schemeClr val="accent1">
                  <a:lumMod val="75000"/>
                </a:schemeClr>
              </a:solidFill>
              <a:latin typeface="华文新魏" panose="02010800040101010101" pitchFamily="2" charset="-122"/>
              <a:ea typeface="华文新魏" panose="02010800040101010101" pitchFamily="2" charset="-122"/>
            </a:endParaRP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2060848"/>
            <a:ext cx="3456384" cy="3220535"/>
          </a:xfrm>
          <a:prstGeom prst="rect">
            <a:avLst/>
          </a:prstGeom>
        </p:spPr>
      </p:pic>
    </p:spTree>
    <p:extLst>
      <p:ext uri="{BB962C8B-B14F-4D97-AF65-F5344CB8AC3E}">
        <p14:creationId xmlns:p14="http://schemas.microsoft.com/office/powerpoint/2010/main" val="253344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内容介绍</a:t>
            </a:r>
          </a:p>
        </p:txBody>
      </p:sp>
      <p:sp>
        <p:nvSpPr>
          <p:cNvPr id="3" name="内容占位符 2"/>
          <p:cNvSpPr>
            <a:spLocks noGrp="1"/>
          </p:cNvSpPr>
          <p:nvPr>
            <p:ph idx="1"/>
          </p:nvPr>
        </p:nvSpPr>
        <p:spPr>
          <a:xfrm>
            <a:off x="708391" y="3042981"/>
            <a:ext cx="2222001" cy="885108"/>
          </a:xfrm>
        </p:spPr>
        <p:txBody>
          <a:bodyPr>
            <a:normAutofit/>
          </a:body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Part1</a:t>
            </a:r>
            <a:r>
              <a:rPr lang="zh-CN" altLang="en-US" sz="2000" dirty="0">
                <a:solidFill>
                  <a:srgbClr val="0070C0"/>
                </a:solidFill>
                <a:latin typeface="华文新魏" panose="02010800040101010101" pitchFamily="2" charset="-122"/>
                <a:ea typeface="华文新魏" panose="02010800040101010101" pitchFamily="2" charset="-122"/>
              </a:rPr>
              <a:t>：公司介绍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4" name="圆角矩形 3"/>
          <p:cNvSpPr/>
          <p:nvPr/>
        </p:nvSpPr>
        <p:spPr>
          <a:xfrm>
            <a:off x="3532105" y="1691762"/>
            <a:ext cx="2004628" cy="1328691"/>
          </a:xfrm>
          <a:prstGeom prst="roundRect">
            <a:avLst/>
          </a:prstGeom>
          <a:blipFill rotWithShape="0">
            <a:blip r:embed="rId2" cstate="print"/>
            <a:stretch>
              <a:fillRect/>
            </a:stretch>
          </a:blipFill>
        </p:spPr>
        <p:style>
          <a:lnRef idx="0">
            <a:schemeClr val="lt1">
              <a:hueOff val="0"/>
              <a:satOff val="0"/>
              <a:lumOff val="0"/>
              <a:alphaOff val="0"/>
            </a:schemeClr>
          </a:lnRef>
          <a:fillRef idx="3">
            <a:scrgbClr r="0" g="0" b="0"/>
          </a:fillRef>
          <a:effectRef idx="3">
            <a:schemeClr val="accent5">
              <a:hueOff val="-5088018"/>
              <a:satOff val="32771"/>
              <a:lumOff val="-18980"/>
              <a:alphaOff val="0"/>
            </a:schemeClr>
          </a:effectRef>
          <a:fontRef idx="minor">
            <a:schemeClr val="lt1"/>
          </a:fontRef>
        </p:style>
      </p:sp>
      <p:sp>
        <p:nvSpPr>
          <p:cNvPr id="5" name="圆角矩形 4"/>
          <p:cNvSpPr/>
          <p:nvPr/>
        </p:nvSpPr>
        <p:spPr>
          <a:xfrm>
            <a:off x="747223" y="4093444"/>
            <a:ext cx="1977931" cy="1362795"/>
          </a:xfrm>
          <a:prstGeom prst="roundRect">
            <a:avLst/>
          </a:prstGeom>
          <a:blipFill rotWithShape="0">
            <a:blip r:embed="rId3"/>
            <a:stretch>
              <a:fillRect/>
            </a:stretch>
          </a:blipFill>
        </p:spPr>
        <p:style>
          <a:lnRef idx="0">
            <a:schemeClr val="lt1">
              <a:hueOff val="0"/>
              <a:satOff val="0"/>
              <a:lumOff val="0"/>
              <a:alphaOff val="0"/>
            </a:schemeClr>
          </a:lnRef>
          <a:fillRef idx="3">
            <a:scrgbClr r="0" g="0" b="0"/>
          </a:fillRef>
          <a:effectRef idx="3">
            <a:schemeClr val="accent5">
              <a:hueOff val="-7632028"/>
              <a:satOff val="49156"/>
              <a:lumOff val="-28471"/>
              <a:alphaOff val="0"/>
            </a:schemeClr>
          </a:effectRef>
          <a:fontRef idx="minor">
            <a:schemeClr val="lt1"/>
          </a:fontRef>
        </p:style>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592" y="1656181"/>
            <a:ext cx="1607218" cy="160721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2226" y="3865534"/>
            <a:ext cx="1708165" cy="1708165"/>
          </a:xfrm>
          <a:prstGeom prst="rect">
            <a:avLst/>
          </a:prstGeom>
        </p:spPr>
      </p:pic>
      <p:sp>
        <p:nvSpPr>
          <p:cNvPr id="8" name="内容占位符 2"/>
          <p:cNvSpPr txBox="1">
            <a:spLocks/>
          </p:cNvSpPr>
          <p:nvPr/>
        </p:nvSpPr>
        <p:spPr>
          <a:xfrm>
            <a:off x="3422472" y="3048213"/>
            <a:ext cx="2376265" cy="74118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zh-CN" altLang="en-US" sz="2000" dirty="0">
                <a:solidFill>
                  <a:srgbClr val="0070C0"/>
                </a:solidFill>
                <a:latin typeface="华文新魏" panose="02010800040101010101" pitchFamily="2" charset="-122"/>
                <a:ea typeface="华文新魏" panose="02010800040101010101" pitchFamily="2" charset="-122"/>
              </a:rPr>
              <a:t> </a:t>
            </a:r>
            <a:r>
              <a:rPr lang="en-US" altLang="zh-CN" sz="2000" dirty="0">
                <a:solidFill>
                  <a:srgbClr val="0070C0"/>
                </a:solidFill>
                <a:latin typeface="华文新魏" panose="02010800040101010101" pitchFamily="2" charset="-122"/>
                <a:ea typeface="华文新魏" panose="02010800040101010101" pitchFamily="2" charset="-122"/>
              </a:rPr>
              <a:t>Part2</a:t>
            </a:r>
            <a:r>
              <a:rPr lang="zh-CN" altLang="en-US" sz="2000" dirty="0">
                <a:solidFill>
                  <a:srgbClr val="0070C0"/>
                </a:solidFill>
                <a:latin typeface="华文新魏" panose="02010800040101010101" pitchFamily="2" charset="-122"/>
                <a:ea typeface="华文新魏" panose="02010800040101010101" pitchFamily="2" charset="-122"/>
              </a:rPr>
              <a:t>：制度考核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9" name="内容占位符 2"/>
          <p:cNvSpPr txBox="1">
            <a:spLocks/>
          </p:cNvSpPr>
          <p:nvPr/>
        </p:nvSpPr>
        <p:spPr>
          <a:xfrm>
            <a:off x="6114375" y="3043496"/>
            <a:ext cx="2075280" cy="75999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Part3</a:t>
            </a:r>
            <a:r>
              <a:rPr lang="zh-CN" altLang="en-US" sz="2000" dirty="0">
                <a:solidFill>
                  <a:srgbClr val="0070C0"/>
                </a:solidFill>
                <a:latin typeface="华文新魏" panose="02010800040101010101" pitchFamily="2" charset="-122"/>
                <a:ea typeface="华文新魏" panose="02010800040101010101" pitchFamily="2" charset="-122"/>
              </a:rPr>
              <a:t>：行政管理</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0" name="内容占位符 2"/>
          <p:cNvSpPr txBox="1">
            <a:spLocks/>
          </p:cNvSpPr>
          <p:nvPr/>
        </p:nvSpPr>
        <p:spPr>
          <a:xfrm>
            <a:off x="711554" y="5436437"/>
            <a:ext cx="2288583" cy="82851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Part4</a:t>
            </a:r>
            <a:r>
              <a:rPr lang="zh-CN" altLang="en-US" sz="2000" dirty="0">
                <a:solidFill>
                  <a:srgbClr val="0070C0"/>
                </a:solidFill>
                <a:latin typeface="华文新魏" panose="02010800040101010101" pitchFamily="2" charset="-122"/>
                <a:ea typeface="华文新魏" panose="02010800040101010101" pitchFamily="2" charset="-122"/>
              </a:rPr>
              <a:t>：薪酬福利</a:t>
            </a:r>
          </a:p>
          <a:p>
            <a:pPr marL="0" indent="0">
              <a:lnSpc>
                <a:spcPct val="200000"/>
              </a:lnSpc>
              <a:buNone/>
            </a:pP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1" name="内容占位符 2"/>
          <p:cNvSpPr txBox="1">
            <a:spLocks/>
          </p:cNvSpPr>
          <p:nvPr/>
        </p:nvSpPr>
        <p:spPr>
          <a:xfrm>
            <a:off x="3416759" y="5469417"/>
            <a:ext cx="2530624" cy="79553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FF0000"/>
                </a:solidFill>
                <a:latin typeface="华文新魏" panose="02010800040101010101" pitchFamily="2" charset="-122"/>
                <a:ea typeface="华文新魏" panose="02010800040101010101" pitchFamily="2" charset="-122"/>
              </a:rPr>
              <a:t>Part5</a:t>
            </a:r>
            <a:r>
              <a:rPr lang="zh-CN" altLang="en-US" sz="2000" dirty="0">
                <a:solidFill>
                  <a:srgbClr val="FF0000"/>
                </a:solidFill>
                <a:latin typeface="华文新魏" panose="02010800040101010101" pitchFamily="2" charset="-122"/>
                <a:ea typeface="华文新魏" panose="02010800040101010101" pitchFamily="2" charset="-122"/>
              </a:rPr>
              <a:t>：财务报销</a:t>
            </a:r>
            <a:endParaRPr lang="en-US" altLang="zh-CN" sz="2000" dirty="0">
              <a:solidFill>
                <a:srgbClr val="FF0000"/>
              </a:solidFill>
              <a:latin typeface="华文新魏" panose="02010800040101010101" pitchFamily="2" charset="-122"/>
              <a:ea typeface="华文新魏" panose="02010800040101010101" pitchFamily="2" charset="-122"/>
            </a:endParaRPr>
          </a:p>
          <a:p>
            <a:pPr marL="0" indent="0">
              <a:lnSpc>
                <a:spcPct val="200000"/>
              </a:lnSpc>
              <a:buNone/>
            </a:pPr>
            <a:endParaRPr lang="zh-CN" altLang="en-US" sz="2000" dirty="0">
              <a:solidFill>
                <a:srgbClr val="0070C0"/>
              </a:solidFill>
              <a:latin typeface="华文新魏" panose="02010800040101010101" pitchFamily="2" charset="-122"/>
              <a:ea typeface="华文新魏" panose="02010800040101010101" pitchFamily="2" charset="-122"/>
            </a:endParaRPr>
          </a:p>
        </p:txBody>
      </p:sp>
      <p:sp>
        <p:nvSpPr>
          <p:cNvPr id="12" name="内容占位符 2"/>
          <p:cNvSpPr txBox="1">
            <a:spLocks/>
          </p:cNvSpPr>
          <p:nvPr/>
        </p:nvSpPr>
        <p:spPr>
          <a:xfrm>
            <a:off x="6114375" y="5434547"/>
            <a:ext cx="2530624" cy="755149"/>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Part6</a:t>
            </a:r>
            <a:r>
              <a:rPr lang="zh-CN" altLang="en-US" sz="2000" dirty="0">
                <a:solidFill>
                  <a:srgbClr val="0070C0"/>
                </a:solidFill>
                <a:latin typeface="华文新魏" panose="02010800040101010101" pitchFamily="2" charset="-122"/>
                <a:ea typeface="华文新魏" panose="02010800040101010101" pitchFamily="2" charset="-122"/>
              </a:rPr>
              <a:t>：员工规划</a:t>
            </a: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2785" y="1412443"/>
            <a:ext cx="1658460" cy="1887328"/>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2105" y="4053473"/>
            <a:ext cx="1873058" cy="1332285"/>
          </a:xfrm>
          <a:prstGeom prst="rect">
            <a:avLst/>
          </a:prstGeom>
        </p:spPr>
      </p:pic>
    </p:spTree>
    <p:extLst>
      <p:ext uri="{BB962C8B-B14F-4D97-AF65-F5344CB8AC3E}">
        <p14:creationId xmlns:p14="http://schemas.microsoft.com/office/powerpoint/2010/main" val="194767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差旅报销的手续及要求</a:t>
            </a:r>
            <a:br>
              <a:rPr lang="en-US" altLang="zh-CN" dirty="0"/>
            </a:b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484784"/>
            <a:ext cx="7128792" cy="4752527"/>
          </a:xfrm>
        </p:spPr>
      </p:pic>
    </p:spTree>
    <p:extLst>
      <p:ext uri="{BB962C8B-B14F-4D97-AF65-F5344CB8AC3E}">
        <p14:creationId xmlns:p14="http://schemas.microsoft.com/office/powerpoint/2010/main" val="41930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差旅报销的手续及要求</a:t>
            </a:r>
            <a:br>
              <a:rPr lang="zh-CN" altLang="en-US" dirty="0"/>
            </a:br>
            <a:endParaRPr lang="zh-CN" altLang="en-US" dirty="0"/>
          </a:p>
        </p:txBody>
      </p:sp>
      <p:sp>
        <p:nvSpPr>
          <p:cNvPr id="3" name="内容占位符 2"/>
          <p:cNvSpPr>
            <a:spLocks noGrp="1"/>
          </p:cNvSpPr>
          <p:nvPr>
            <p:ph idx="1"/>
          </p:nvPr>
        </p:nvSpPr>
        <p:spPr>
          <a:xfrm>
            <a:off x="611560" y="1628800"/>
            <a:ext cx="8136904" cy="4680520"/>
          </a:xfrm>
        </p:spPr>
        <p:txBody>
          <a:bodyPr>
            <a:normAutofit fontScale="85000" lnSpcReduction="20000"/>
          </a:bodyPr>
          <a:lstStyle/>
          <a:p>
            <a:pPr marL="0" indent="0">
              <a:buNone/>
            </a:pPr>
            <a:r>
              <a:rPr lang="zh-CN" altLang="en-US" dirty="0"/>
              <a:t>填写说明：</a:t>
            </a:r>
            <a:endParaRPr lang="en-US" altLang="zh-CN" dirty="0"/>
          </a:p>
          <a:p>
            <a:pPr marL="0" indent="0">
              <a:buNone/>
            </a:pPr>
            <a:r>
              <a:rPr lang="en-US" altLang="zh-CN" dirty="0"/>
              <a:t>    1.</a:t>
            </a:r>
            <a:r>
              <a:rPr lang="zh-CN" altLang="en-US" dirty="0"/>
              <a:t>小写金额填写到小数点后两位；</a:t>
            </a:r>
            <a:endParaRPr lang="en-US" altLang="zh-CN" dirty="0"/>
          </a:p>
          <a:p>
            <a:pPr marL="0" indent="0">
              <a:buNone/>
            </a:pPr>
            <a:r>
              <a:rPr lang="en-US" altLang="zh-CN" dirty="0"/>
              <a:t>    2.</a:t>
            </a:r>
            <a:r>
              <a:rPr lang="zh-CN" altLang="en-US" dirty="0"/>
              <a:t>蓝色标注部分为统一内容，任何人报销均按照模板填写；</a:t>
            </a:r>
            <a:endParaRPr lang="en-US" altLang="zh-CN" dirty="0"/>
          </a:p>
          <a:p>
            <a:pPr marL="0" indent="0">
              <a:buNone/>
            </a:pPr>
            <a:r>
              <a:rPr lang="en-US" altLang="zh-CN" dirty="0"/>
              <a:t>    3.</a:t>
            </a:r>
            <a:r>
              <a:rPr lang="zh-CN" altLang="en-US" dirty="0"/>
              <a:t>火车、机票费包括：往返火车、机票（含行程单、邮寄行程单的快递费、</a:t>
            </a:r>
            <a:r>
              <a:rPr lang="zh-CN" altLang="en-US"/>
              <a:t>保险费）</a:t>
            </a:r>
            <a:endParaRPr lang="en-US" altLang="zh-CN" dirty="0"/>
          </a:p>
          <a:p>
            <a:pPr marL="0" indent="0">
              <a:buNone/>
            </a:pPr>
            <a:r>
              <a:rPr lang="en-US" altLang="zh-CN" dirty="0"/>
              <a:t>    3.</a:t>
            </a:r>
            <a:r>
              <a:rPr lang="zh-CN" altLang="en-US" dirty="0"/>
              <a:t>红色标注部分根据实际情况，如实填写；</a:t>
            </a:r>
            <a:endParaRPr lang="en-US" altLang="zh-CN" dirty="0"/>
          </a:p>
          <a:p>
            <a:pPr marL="0" indent="0">
              <a:buNone/>
            </a:pPr>
            <a:r>
              <a:rPr lang="en-US" altLang="zh-CN" dirty="0"/>
              <a:t>    4.</a:t>
            </a:r>
            <a:r>
              <a:rPr lang="zh-CN" altLang="en-US" dirty="0"/>
              <a:t>出差地点：有中转站工作任务的，写明经</a:t>
            </a:r>
            <a:r>
              <a:rPr lang="en-US" altLang="zh-CN" dirty="0">
                <a:solidFill>
                  <a:srgbClr val="FF0000"/>
                </a:solidFill>
              </a:rPr>
              <a:t>XX</a:t>
            </a:r>
            <a:r>
              <a:rPr lang="zh-CN" altLang="en-US" dirty="0"/>
              <a:t>，如没有中转工作点的，划</a:t>
            </a:r>
            <a:r>
              <a:rPr lang="en-US" altLang="zh-CN" dirty="0">
                <a:solidFill>
                  <a:srgbClr val="FF0000"/>
                </a:solidFill>
              </a:rPr>
              <a:t>——</a:t>
            </a:r>
          </a:p>
          <a:p>
            <a:pPr marL="0" indent="0">
              <a:buNone/>
            </a:pPr>
            <a:r>
              <a:rPr lang="en-US" altLang="zh-CN" dirty="0"/>
              <a:t>      </a:t>
            </a:r>
            <a:r>
              <a:rPr lang="zh-CN" altLang="en-US" dirty="0"/>
              <a:t>例如：①由天津到北京  </a:t>
            </a:r>
            <a:endParaRPr lang="en-US" altLang="zh-CN" dirty="0"/>
          </a:p>
          <a:p>
            <a:pPr marL="0" indent="0">
              <a:buNone/>
            </a:pPr>
            <a:r>
              <a:rPr lang="en-US" altLang="zh-CN" dirty="0"/>
              <a:t>              </a:t>
            </a:r>
            <a:r>
              <a:rPr lang="zh-CN" altLang="en-US" dirty="0"/>
              <a:t>出差地点：自  </a:t>
            </a:r>
            <a:r>
              <a:rPr lang="zh-CN" altLang="en-US" dirty="0">
                <a:solidFill>
                  <a:srgbClr val="FF0000"/>
                </a:solidFill>
              </a:rPr>
              <a:t>天津</a:t>
            </a:r>
            <a:r>
              <a:rPr lang="zh-CN" altLang="en-US" dirty="0"/>
              <a:t>  起经 </a:t>
            </a:r>
            <a:r>
              <a:rPr lang="en-US" altLang="zh-CN" dirty="0">
                <a:solidFill>
                  <a:srgbClr val="FF0000"/>
                </a:solidFill>
              </a:rPr>
              <a:t>——</a:t>
            </a:r>
            <a:r>
              <a:rPr lang="en-US" altLang="zh-CN" dirty="0"/>
              <a:t> </a:t>
            </a:r>
            <a:r>
              <a:rPr lang="zh-CN" altLang="en-US" dirty="0"/>
              <a:t>到 </a:t>
            </a:r>
            <a:r>
              <a:rPr lang="zh-CN" altLang="en-US" dirty="0">
                <a:solidFill>
                  <a:srgbClr val="FF0000"/>
                </a:solidFill>
              </a:rPr>
              <a:t>北京</a:t>
            </a:r>
            <a:endParaRPr lang="en-US" altLang="zh-CN" dirty="0">
              <a:solidFill>
                <a:srgbClr val="FF0000"/>
              </a:solidFill>
            </a:endParaRPr>
          </a:p>
          <a:p>
            <a:pPr marL="0" indent="0">
              <a:buNone/>
            </a:pPr>
            <a:r>
              <a:rPr lang="en-US" altLang="zh-CN" dirty="0">
                <a:solidFill>
                  <a:srgbClr val="FF0000"/>
                </a:solidFill>
              </a:rPr>
              <a:t>            </a:t>
            </a:r>
            <a:r>
              <a:rPr lang="en-US" altLang="zh-CN" dirty="0"/>
              <a:t>②</a:t>
            </a:r>
            <a:r>
              <a:rPr lang="zh-CN" altLang="en-US" dirty="0"/>
              <a:t>由北京先到天津工作几日再到太原工作  </a:t>
            </a:r>
            <a:endParaRPr lang="en-US" altLang="zh-CN" dirty="0"/>
          </a:p>
          <a:p>
            <a:pPr marL="0" indent="0">
              <a:buNone/>
            </a:pPr>
            <a:r>
              <a:rPr lang="en-US" altLang="zh-CN" dirty="0"/>
              <a:t>              </a:t>
            </a:r>
            <a:r>
              <a:rPr lang="zh-CN" altLang="en-US" dirty="0"/>
              <a:t>出差地点：自  </a:t>
            </a:r>
            <a:r>
              <a:rPr lang="zh-CN" altLang="en-US" dirty="0">
                <a:solidFill>
                  <a:srgbClr val="FF0000"/>
                </a:solidFill>
              </a:rPr>
              <a:t>北京</a:t>
            </a:r>
            <a:r>
              <a:rPr lang="zh-CN" altLang="en-US" dirty="0"/>
              <a:t>  起经 </a:t>
            </a:r>
            <a:r>
              <a:rPr lang="zh-CN" altLang="en-US" dirty="0">
                <a:solidFill>
                  <a:srgbClr val="FF0000"/>
                </a:solidFill>
              </a:rPr>
              <a:t>天津</a:t>
            </a:r>
            <a:r>
              <a:rPr lang="en-US" altLang="zh-CN" dirty="0"/>
              <a:t> </a:t>
            </a:r>
            <a:r>
              <a:rPr lang="zh-CN" altLang="en-US" dirty="0"/>
              <a:t>到 </a:t>
            </a:r>
            <a:r>
              <a:rPr lang="zh-CN" altLang="en-US" dirty="0">
                <a:solidFill>
                  <a:srgbClr val="FF0000"/>
                </a:solidFill>
              </a:rPr>
              <a:t>太原</a:t>
            </a:r>
            <a:endParaRPr lang="en-US" altLang="zh-CN" dirty="0">
              <a:solidFill>
                <a:srgbClr val="FF0000"/>
              </a:solidFill>
            </a:endParaRPr>
          </a:p>
          <a:p>
            <a:pPr marL="0" indent="0">
              <a:buNone/>
            </a:pPr>
            <a:r>
              <a:rPr lang="en-US" altLang="zh-CN" dirty="0"/>
              <a:t>    5.</a:t>
            </a:r>
            <a:r>
              <a:rPr lang="zh-CN" altLang="en-US" dirty="0"/>
              <a:t>所属部门</a:t>
            </a:r>
            <a:r>
              <a:rPr lang="en-US" altLang="zh-CN" dirty="0"/>
              <a:t>/</a:t>
            </a:r>
            <a:r>
              <a:rPr lang="zh-CN" altLang="en-US" dirty="0"/>
              <a:t>项目：填写此次出差参加项目工作的项目编号</a:t>
            </a:r>
            <a:endParaRPr lang="en-US" altLang="zh-CN" dirty="0"/>
          </a:p>
          <a:p>
            <a:pPr marL="0" indent="0">
              <a:buNone/>
            </a:pPr>
            <a:r>
              <a:rPr lang="en-US" altLang="zh-CN" dirty="0"/>
              <a:t>    6.</a:t>
            </a:r>
            <a:r>
              <a:rPr lang="zh-CN" altLang="en-US" dirty="0"/>
              <a:t>因外出工作填报的差旅报销单，只报当次出差期间内批准报销的费用，超出出差日期的   </a:t>
            </a:r>
            <a:endParaRPr lang="en-US" altLang="zh-CN" dirty="0"/>
          </a:p>
          <a:p>
            <a:pPr marL="0" indent="0">
              <a:buNone/>
            </a:pPr>
            <a:r>
              <a:rPr lang="en-US" altLang="zh-CN" dirty="0"/>
              <a:t>      </a:t>
            </a:r>
            <a:r>
              <a:rPr lang="zh-CN" altLang="en-US" dirty="0"/>
              <a:t>其他费用需重新填写另一张报销单</a:t>
            </a:r>
            <a:endParaRPr lang="en-US" altLang="zh-CN" dirty="0"/>
          </a:p>
          <a:p>
            <a:pPr marL="0" indent="0">
              <a:buNone/>
            </a:pPr>
            <a:r>
              <a:rPr lang="en-US" altLang="zh-CN" dirty="0"/>
              <a:t>    7.</a:t>
            </a:r>
            <a:r>
              <a:rPr lang="zh-CN" altLang="en-US" dirty="0"/>
              <a:t>报销单上任何内容不得涂改</a:t>
            </a:r>
            <a:endParaRPr lang="en-US" altLang="zh-CN" dirty="0"/>
          </a:p>
        </p:txBody>
      </p:sp>
    </p:spTree>
    <p:extLst>
      <p:ext uri="{BB962C8B-B14F-4D97-AF65-F5344CB8AC3E}">
        <p14:creationId xmlns:p14="http://schemas.microsoft.com/office/powerpoint/2010/main" val="348206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北京入职同事：</a:t>
            </a:r>
            <a:endParaRPr lang="en-US" altLang="zh-CN" dirty="0"/>
          </a:p>
          <a:p>
            <a:pPr marL="0" indent="0">
              <a:buNone/>
            </a:pPr>
            <a:r>
              <a:rPr lang="en-US" altLang="zh-CN" dirty="0"/>
              <a:t>    1.</a:t>
            </a:r>
            <a:r>
              <a:rPr lang="zh-CN" altLang="en-US" dirty="0"/>
              <a:t>报销人和领款人写本人姓名，身份证号码填写本人身份证号，身份证号下方填写本</a:t>
            </a:r>
            <a:endParaRPr lang="en-US" altLang="zh-CN" dirty="0"/>
          </a:p>
          <a:p>
            <a:pPr marL="0" indent="0">
              <a:buNone/>
            </a:pPr>
            <a:r>
              <a:rPr lang="en-US" altLang="zh-CN" dirty="0"/>
              <a:t>      </a:t>
            </a:r>
            <a:r>
              <a:rPr lang="zh-CN" altLang="en-US" dirty="0"/>
              <a:t>人姓名大写的首字母和本月单据编号</a:t>
            </a:r>
            <a:endParaRPr lang="en-US" altLang="zh-CN" dirty="0"/>
          </a:p>
          <a:p>
            <a:pPr marL="0" indent="0">
              <a:buNone/>
            </a:pPr>
            <a:r>
              <a:rPr lang="en-US" altLang="zh-CN" dirty="0"/>
              <a:t>      </a:t>
            </a:r>
            <a:r>
              <a:rPr lang="zh-CN" altLang="en-US" dirty="0"/>
              <a:t>例如：张三报销</a:t>
            </a:r>
            <a:r>
              <a:rPr lang="en-US" altLang="zh-CN" dirty="0"/>
              <a:t>2</a:t>
            </a:r>
            <a:r>
              <a:rPr lang="zh-CN" altLang="en-US" dirty="0"/>
              <a:t>月份填报的第四张报销单</a:t>
            </a:r>
            <a:r>
              <a:rPr lang="en-US" altLang="zh-CN" dirty="0"/>
              <a:t>—</a:t>
            </a:r>
            <a:r>
              <a:rPr lang="en-US" altLang="zh-CN" dirty="0">
                <a:solidFill>
                  <a:srgbClr val="FF0000"/>
                </a:solidFill>
              </a:rPr>
              <a:t>ZS 020004</a:t>
            </a:r>
            <a:endParaRPr lang="en-US" altLang="zh-CN" dirty="0"/>
          </a:p>
          <a:p>
            <a:pPr marL="0" indent="0">
              <a:buNone/>
            </a:pPr>
            <a:r>
              <a:rPr lang="en-US" altLang="zh-CN" dirty="0"/>
              <a:t>    2.</a:t>
            </a:r>
            <a:r>
              <a:rPr lang="zh-CN" altLang="en-US" dirty="0"/>
              <a:t>北京当地产生的费用报销填报财务报销单，出差相关费用填报差旅报销单</a:t>
            </a:r>
            <a:endParaRPr lang="en-US" altLang="zh-CN" dirty="0"/>
          </a:p>
          <a:p>
            <a:pPr marL="0" indent="0">
              <a:buNone/>
            </a:pPr>
            <a:endParaRPr lang="en-US" altLang="zh-CN" dirty="0"/>
          </a:p>
          <a:p>
            <a:pPr marL="0" indent="0">
              <a:buNone/>
            </a:pPr>
            <a:r>
              <a:rPr lang="zh-CN" altLang="en-US" dirty="0"/>
              <a:t>天津入职同事：</a:t>
            </a:r>
            <a:endParaRPr lang="en-US" altLang="zh-CN" dirty="0"/>
          </a:p>
          <a:p>
            <a:pPr marL="0" indent="0">
              <a:buNone/>
            </a:pPr>
            <a:r>
              <a:rPr lang="en-US" altLang="zh-CN" dirty="0"/>
              <a:t>    1.</a:t>
            </a:r>
            <a:r>
              <a:rPr lang="zh-CN" altLang="en-US" dirty="0"/>
              <a:t>所有报销均填报差旅报销单</a:t>
            </a:r>
            <a:endParaRPr lang="en-US" altLang="zh-CN" dirty="0"/>
          </a:p>
          <a:p>
            <a:pPr marL="0" indent="0">
              <a:buNone/>
            </a:pPr>
            <a:r>
              <a:rPr lang="en-US" altLang="zh-CN" dirty="0"/>
              <a:t>    2.</a:t>
            </a:r>
            <a:r>
              <a:rPr lang="zh-CN" altLang="en-US" dirty="0"/>
              <a:t>报销人和领款人填</a:t>
            </a:r>
            <a:r>
              <a:rPr lang="zh-CN" altLang="en-US" dirty="0">
                <a:solidFill>
                  <a:schemeClr val="tx2">
                    <a:lumMod val="60000"/>
                    <a:lumOff val="40000"/>
                  </a:schemeClr>
                </a:solidFill>
              </a:rPr>
              <a:t>赵倩楠</a:t>
            </a:r>
            <a:r>
              <a:rPr lang="zh-CN" altLang="en-US" dirty="0"/>
              <a:t>，身份证号码处内容全部不填</a:t>
            </a:r>
            <a:endParaRPr lang="en-US" altLang="zh-CN" dirty="0"/>
          </a:p>
          <a:p>
            <a:pPr marL="0" indent="0">
              <a:buNone/>
            </a:pPr>
            <a:endParaRPr lang="zh-CN" altLang="en-US" dirty="0"/>
          </a:p>
        </p:txBody>
      </p:sp>
    </p:spTree>
    <p:extLst>
      <p:ext uri="{BB962C8B-B14F-4D97-AF65-F5344CB8AC3E}">
        <p14:creationId xmlns:p14="http://schemas.microsoft.com/office/powerpoint/2010/main" val="188908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844824"/>
            <a:ext cx="8280920" cy="4281339"/>
          </a:xfrm>
        </p:spPr>
        <p:txBody>
          <a:bodyPr/>
          <a:lstStyle/>
          <a:p>
            <a:pPr marL="0" indent="0">
              <a:buNone/>
            </a:pPr>
            <a:r>
              <a:rPr lang="zh-CN" altLang="en-US" dirty="0"/>
              <a:t>报销票据要求：</a:t>
            </a:r>
            <a:endParaRPr lang="en-US" altLang="zh-CN" dirty="0"/>
          </a:p>
          <a:p>
            <a:pPr marL="0" indent="0">
              <a:buNone/>
            </a:pPr>
            <a:r>
              <a:rPr lang="zh-CN" altLang="en-US" dirty="0"/>
              <a:t>    办公用品、加油票报销，需开具公司名称的发票：中科软科技股份有限公司</a:t>
            </a:r>
            <a:endParaRPr lang="en-US" altLang="zh-CN" dirty="0"/>
          </a:p>
          <a:p>
            <a:pPr marL="0" indent="0">
              <a:buNone/>
            </a:pPr>
            <a:r>
              <a:rPr lang="en-US" altLang="zh-CN" dirty="0"/>
              <a:t>    </a:t>
            </a:r>
            <a:r>
              <a:rPr lang="zh-CN" altLang="en-US" dirty="0"/>
              <a:t>办公用品报销需附购买明细，且单张发票的金额小于</a:t>
            </a:r>
            <a:r>
              <a:rPr lang="en-US" altLang="zh-CN" dirty="0"/>
              <a:t>1000</a:t>
            </a:r>
            <a:r>
              <a:rPr lang="zh-CN" altLang="en-US" dirty="0"/>
              <a:t>元</a:t>
            </a:r>
            <a:endParaRPr lang="en-US" altLang="zh-CN" dirty="0"/>
          </a:p>
          <a:p>
            <a:pPr marL="0" indent="0">
              <a:buNone/>
            </a:pPr>
            <a:endParaRPr lang="en-US" altLang="zh-CN" dirty="0"/>
          </a:p>
          <a:p>
            <a:pPr marL="0" indent="0">
              <a:buNone/>
            </a:pPr>
            <a:r>
              <a:rPr lang="zh-CN" altLang="en-US" dirty="0"/>
              <a:t>出差</a:t>
            </a:r>
            <a:r>
              <a:rPr lang="en-US" altLang="zh-CN" dirty="0"/>
              <a:t>/</a:t>
            </a:r>
            <a:r>
              <a:rPr lang="zh-CN" altLang="en-US" dirty="0"/>
              <a:t>外派可报销的票据：</a:t>
            </a:r>
            <a:endParaRPr lang="en-US" altLang="zh-CN" dirty="0"/>
          </a:p>
          <a:p>
            <a:pPr marL="0" indent="0">
              <a:buNone/>
            </a:pPr>
            <a:r>
              <a:rPr lang="zh-CN" altLang="en-US" dirty="0"/>
              <a:t>    </a:t>
            </a:r>
            <a:r>
              <a:rPr lang="en-US" altLang="zh-CN" dirty="0"/>
              <a:t>1.</a:t>
            </a:r>
            <a:r>
              <a:rPr lang="zh-CN" altLang="en-US" dirty="0"/>
              <a:t>行程单、火车票、当地住宿、当地交通</a:t>
            </a:r>
            <a:endParaRPr lang="en-US" altLang="zh-CN" dirty="0"/>
          </a:p>
          <a:p>
            <a:pPr marL="0" indent="0">
              <a:buNone/>
            </a:pPr>
            <a:r>
              <a:rPr lang="en-US" altLang="zh-CN" dirty="0"/>
              <a:t>    2.</a:t>
            </a:r>
            <a:r>
              <a:rPr lang="zh-CN" altLang="en-US" dirty="0"/>
              <a:t>如在出差期间产生招待费，需附明细（内容包括日期，用餐人数，招待对象，餐费）</a:t>
            </a:r>
            <a:endParaRPr lang="en-US" altLang="zh-CN" dirty="0"/>
          </a:p>
          <a:p>
            <a:pPr marL="0" indent="0">
              <a:buNone/>
            </a:pPr>
            <a:r>
              <a:rPr lang="en-US" altLang="zh-CN" dirty="0"/>
              <a:t>    3.</a:t>
            </a:r>
            <a:r>
              <a:rPr lang="zh-CN" altLang="en-US" dirty="0"/>
              <a:t>报销票据均要求国税发票，当地地税开具的发票不予报销</a:t>
            </a:r>
            <a:endParaRPr lang="en-US" altLang="zh-CN" dirty="0"/>
          </a:p>
          <a:p>
            <a:endParaRPr lang="zh-CN" altLang="en-US" dirty="0"/>
          </a:p>
        </p:txBody>
      </p:sp>
    </p:spTree>
    <p:extLst>
      <p:ext uri="{BB962C8B-B14F-4D97-AF65-F5344CB8AC3E}">
        <p14:creationId xmlns:p14="http://schemas.microsoft.com/office/powerpoint/2010/main" val="53624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内容介绍</a:t>
            </a:r>
          </a:p>
        </p:txBody>
      </p:sp>
      <p:sp>
        <p:nvSpPr>
          <p:cNvPr id="3" name="内容占位符 2"/>
          <p:cNvSpPr>
            <a:spLocks noGrp="1"/>
          </p:cNvSpPr>
          <p:nvPr>
            <p:ph idx="1"/>
          </p:nvPr>
        </p:nvSpPr>
        <p:spPr>
          <a:xfrm>
            <a:off x="708391" y="3042981"/>
            <a:ext cx="2222001" cy="885108"/>
          </a:xfrm>
        </p:spPr>
        <p:txBody>
          <a:bodyPr>
            <a:normAutofit/>
          </a:body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Part1</a:t>
            </a:r>
            <a:r>
              <a:rPr lang="zh-CN" altLang="en-US" sz="2000" dirty="0">
                <a:solidFill>
                  <a:srgbClr val="0070C0"/>
                </a:solidFill>
                <a:latin typeface="华文新魏" panose="02010800040101010101" pitchFamily="2" charset="-122"/>
                <a:ea typeface="华文新魏" panose="02010800040101010101" pitchFamily="2" charset="-122"/>
              </a:rPr>
              <a:t>：公司介绍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4" name="圆角矩形 3"/>
          <p:cNvSpPr/>
          <p:nvPr/>
        </p:nvSpPr>
        <p:spPr>
          <a:xfrm>
            <a:off x="3532105" y="1691762"/>
            <a:ext cx="2004628" cy="1328691"/>
          </a:xfrm>
          <a:prstGeom prst="roundRect">
            <a:avLst/>
          </a:prstGeom>
          <a:blipFill rotWithShape="0">
            <a:blip r:embed="rId2" cstate="print"/>
            <a:stretch>
              <a:fillRect/>
            </a:stretch>
          </a:blipFill>
        </p:spPr>
        <p:style>
          <a:lnRef idx="0">
            <a:schemeClr val="lt1">
              <a:hueOff val="0"/>
              <a:satOff val="0"/>
              <a:lumOff val="0"/>
              <a:alphaOff val="0"/>
            </a:schemeClr>
          </a:lnRef>
          <a:fillRef idx="3">
            <a:scrgbClr r="0" g="0" b="0"/>
          </a:fillRef>
          <a:effectRef idx="3">
            <a:schemeClr val="accent5">
              <a:hueOff val="-5088018"/>
              <a:satOff val="32771"/>
              <a:lumOff val="-18980"/>
              <a:alphaOff val="0"/>
            </a:schemeClr>
          </a:effectRef>
          <a:fontRef idx="minor">
            <a:schemeClr val="lt1"/>
          </a:fontRef>
        </p:style>
      </p:sp>
      <p:sp>
        <p:nvSpPr>
          <p:cNvPr id="5" name="圆角矩形 4"/>
          <p:cNvSpPr/>
          <p:nvPr/>
        </p:nvSpPr>
        <p:spPr>
          <a:xfrm>
            <a:off x="747223" y="4093444"/>
            <a:ext cx="1977931" cy="1362795"/>
          </a:xfrm>
          <a:prstGeom prst="roundRect">
            <a:avLst/>
          </a:prstGeom>
          <a:blipFill rotWithShape="0">
            <a:blip r:embed="rId3"/>
            <a:stretch>
              <a:fillRect/>
            </a:stretch>
          </a:blipFill>
        </p:spPr>
        <p:style>
          <a:lnRef idx="0">
            <a:schemeClr val="lt1">
              <a:hueOff val="0"/>
              <a:satOff val="0"/>
              <a:lumOff val="0"/>
              <a:alphaOff val="0"/>
            </a:schemeClr>
          </a:lnRef>
          <a:fillRef idx="3">
            <a:scrgbClr r="0" g="0" b="0"/>
          </a:fillRef>
          <a:effectRef idx="3">
            <a:schemeClr val="accent5">
              <a:hueOff val="-7632028"/>
              <a:satOff val="49156"/>
              <a:lumOff val="-28471"/>
              <a:alphaOff val="0"/>
            </a:schemeClr>
          </a:effectRef>
          <a:fontRef idx="minor">
            <a:schemeClr val="lt1"/>
          </a:fontRef>
        </p:style>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592" y="1656181"/>
            <a:ext cx="1607218" cy="160721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2226" y="3865534"/>
            <a:ext cx="1708165" cy="1708165"/>
          </a:xfrm>
          <a:prstGeom prst="rect">
            <a:avLst/>
          </a:prstGeom>
        </p:spPr>
      </p:pic>
      <p:sp>
        <p:nvSpPr>
          <p:cNvPr id="8" name="内容占位符 2"/>
          <p:cNvSpPr txBox="1">
            <a:spLocks/>
          </p:cNvSpPr>
          <p:nvPr/>
        </p:nvSpPr>
        <p:spPr>
          <a:xfrm>
            <a:off x="3422472" y="3048213"/>
            <a:ext cx="2376265" cy="74118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zh-CN" altLang="en-US" sz="2000" dirty="0">
                <a:solidFill>
                  <a:srgbClr val="0070C0"/>
                </a:solidFill>
                <a:latin typeface="华文新魏" panose="02010800040101010101" pitchFamily="2" charset="-122"/>
                <a:ea typeface="华文新魏" panose="02010800040101010101" pitchFamily="2" charset="-122"/>
              </a:rPr>
              <a:t> </a:t>
            </a:r>
            <a:r>
              <a:rPr lang="en-US" altLang="zh-CN" sz="2000" dirty="0">
                <a:solidFill>
                  <a:srgbClr val="0070C0"/>
                </a:solidFill>
                <a:latin typeface="华文新魏" panose="02010800040101010101" pitchFamily="2" charset="-122"/>
                <a:ea typeface="华文新魏" panose="02010800040101010101" pitchFamily="2" charset="-122"/>
              </a:rPr>
              <a:t>Part2</a:t>
            </a:r>
            <a:r>
              <a:rPr lang="zh-CN" altLang="en-US" sz="2000" dirty="0">
                <a:solidFill>
                  <a:srgbClr val="0070C0"/>
                </a:solidFill>
                <a:latin typeface="华文新魏" panose="02010800040101010101" pitchFamily="2" charset="-122"/>
                <a:ea typeface="华文新魏" panose="02010800040101010101" pitchFamily="2" charset="-122"/>
              </a:rPr>
              <a:t>：制度考核 </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9" name="内容占位符 2"/>
          <p:cNvSpPr txBox="1">
            <a:spLocks/>
          </p:cNvSpPr>
          <p:nvPr/>
        </p:nvSpPr>
        <p:spPr>
          <a:xfrm>
            <a:off x="6114375" y="3043496"/>
            <a:ext cx="2075280" cy="75999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Part3</a:t>
            </a:r>
            <a:r>
              <a:rPr lang="zh-CN" altLang="en-US" sz="2000" dirty="0">
                <a:solidFill>
                  <a:srgbClr val="0070C0"/>
                </a:solidFill>
                <a:latin typeface="华文新魏" panose="02010800040101010101" pitchFamily="2" charset="-122"/>
                <a:ea typeface="华文新魏" panose="02010800040101010101" pitchFamily="2" charset="-122"/>
              </a:rPr>
              <a:t>：行政管理</a:t>
            </a: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0" name="内容占位符 2"/>
          <p:cNvSpPr txBox="1">
            <a:spLocks/>
          </p:cNvSpPr>
          <p:nvPr/>
        </p:nvSpPr>
        <p:spPr>
          <a:xfrm>
            <a:off x="711554" y="5436437"/>
            <a:ext cx="2288583" cy="82851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Part4</a:t>
            </a:r>
            <a:r>
              <a:rPr lang="zh-CN" altLang="en-US" sz="2000" dirty="0">
                <a:solidFill>
                  <a:srgbClr val="0070C0"/>
                </a:solidFill>
                <a:latin typeface="华文新魏" panose="02010800040101010101" pitchFamily="2" charset="-122"/>
                <a:ea typeface="华文新魏" panose="02010800040101010101" pitchFamily="2" charset="-122"/>
              </a:rPr>
              <a:t>：薪酬福利</a:t>
            </a:r>
          </a:p>
          <a:p>
            <a:pPr marL="0" indent="0">
              <a:lnSpc>
                <a:spcPct val="200000"/>
              </a:lnSpc>
              <a:buNone/>
            </a:pPr>
            <a:endParaRPr lang="en-US" altLang="zh-CN" sz="2000" dirty="0">
              <a:solidFill>
                <a:srgbClr val="0070C0"/>
              </a:solidFill>
              <a:latin typeface="华文新魏" panose="02010800040101010101" pitchFamily="2" charset="-122"/>
              <a:ea typeface="华文新魏" panose="02010800040101010101" pitchFamily="2" charset="-122"/>
            </a:endParaRPr>
          </a:p>
        </p:txBody>
      </p:sp>
      <p:sp>
        <p:nvSpPr>
          <p:cNvPr id="11" name="内容占位符 2"/>
          <p:cNvSpPr txBox="1">
            <a:spLocks/>
          </p:cNvSpPr>
          <p:nvPr/>
        </p:nvSpPr>
        <p:spPr>
          <a:xfrm>
            <a:off x="3416759" y="5469417"/>
            <a:ext cx="2530624" cy="795535"/>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0070C0"/>
                </a:solidFill>
                <a:latin typeface="华文新魏" panose="02010800040101010101" pitchFamily="2" charset="-122"/>
                <a:ea typeface="华文新魏" panose="02010800040101010101" pitchFamily="2" charset="-122"/>
              </a:rPr>
              <a:t>Part5</a:t>
            </a:r>
            <a:r>
              <a:rPr lang="zh-CN" altLang="en-US" sz="2000" dirty="0">
                <a:solidFill>
                  <a:srgbClr val="0070C0"/>
                </a:solidFill>
                <a:latin typeface="华文新魏" panose="02010800040101010101" pitchFamily="2" charset="-122"/>
                <a:ea typeface="华文新魏" panose="02010800040101010101" pitchFamily="2" charset="-122"/>
              </a:rPr>
              <a:t>：财务报销</a:t>
            </a:r>
            <a:endParaRPr lang="en-US" altLang="zh-CN" sz="2000" dirty="0">
              <a:solidFill>
                <a:srgbClr val="0070C0"/>
              </a:solidFill>
              <a:latin typeface="华文新魏" panose="02010800040101010101" pitchFamily="2" charset="-122"/>
              <a:ea typeface="华文新魏" panose="02010800040101010101" pitchFamily="2" charset="-122"/>
            </a:endParaRPr>
          </a:p>
          <a:p>
            <a:pPr marL="0" indent="0">
              <a:lnSpc>
                <a:spcPct val="200000"/>
              </a:lnSpc>
              <a:buNone/>
            </a:pPr>
            <a:endParaRPr lang="zh-CN" altLang="en-US" sz="2000" dirty="0">
              <a:solidFill>
                <a:srgbClr val="0070C0"/>
              </a:solidFill>
              <a:latin typeface="华文新魏" panose="02010800040101010101" pitchFamily="2" charset="-122"/>
              <a:ea typeface="华文新魏" panose="02010800040101010101" pitchFamily="2" charset="-122"/>
            </a:endParaRPr>
          </a:p>
        </p:txBody>
      </p:sp>
      <p:sp>
        <p:nvSpPr>
          <p:cNvPr id="12" name="内容占位符 2"/>
          <p:cNvSpPr txBox="1">
            <a:spLocks/>
          </p:cNvSpPr>
          <p:nvPr/>
        </p:nvSpPr>
        <p:spPr>
          <a:xfrm>
            <a:off x="6114375" y="5434547"/>
            <a:ext cx="2530624" cy="755149"/>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altLang="zh-CN" sz="2000" dirty="0">
                <a:solidFill>
                  <a:srgbClr val="FF0000"/>
                </a:solidFill>
                <a:latin typeface="华文新魏" panose="02010800040101010101" pitchFamily="2" charset="-122"/>
                <a:ea typeface="华文新魏" panose="02010800040101010101" pitchFamily="2" charset="-122"/>
              </a:rPr>
              <a:t>Part6</a:t>
            </a:r>
            <a:r>
              <a:rPr lang="zh-CN" altLang="en-US" sz="2000" dirty="0">
                <a:solidFill>
                  <a:srgbClr val="FF0000"/>
                </a:solidFill>
                <a:latin typeface="华文新魏" panose="02010800040101010101" pitchFamily="2" charset="-122"/>
                <a:ea typeface="华文新魏" panose="02010800040101010101" pitchFamily="2" charset="-122"/>
              </a:rPr>
              <a:t>：员工规划</a:t>
            </a: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2785" y="1412443"/>
            <a:ext cx="1658460" cy="1887328"/>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2105" y="4053473"/>
            <a:ext cx="1873058" cy="1332285"/>
          </a:xfrm>
          <a:prstGeom prst="rect">
            <a:avLst/>
          </a:prstGeom>
        </p:spPr>
      </p:pic>
    </p:spTree>
    <p:extLst>
      <p:ext uri="{BB962C8B-B14F-4D97-AF65-F5344CB8AC3E}">
        <p14:creationId xmlns:p14="http://schemas.microsoft.com/office/powerpoint/2010/main" val="142517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2708920"/>
            <a:ext cx="4936737" cy="2937187"/>
          </a:xfrm>
          <a:prstGeom prst="rect">
            <a:avLst/>
          </a:prstGeom>
        </p:spPr>
      </p:pic>
      <p:sp>
        <p:nvSpPr>
          <p:cNvPr id="2" name="标题 1"/>
          <p:cNvSpPr>
            <a:spLocks noGrp="1"/>
          </p:cNvSpPr>
          <p:nvPr>
            <p:ph type="title"/>
          </p:nvPr>
        </p:nvSpPr>
        <p:spPr/>
        <p:txBody>
          <a:bodyPr>
            <a:normAutofit fontScale="90000"/>
          </a:bodyPr>
          <a:lstStyle/>
          <a:p>
            <a:r>
              <a:rPr lang="zh-CN" altLang="en-US" dirty="0"/>
              <a:t>员工规划</a:t>
            </a:r>
          </a:p>
        </p:txBody>
      </p:sp>
      <p:sp>
        <p:nvSpPr>
          <p:cNvPr id="3" name="内容占位符 2"/>
          <p:cNvSpPr>
            <a:spLocks noGrp="1"/>
          </p:cNvSpPr>
          <p:nvPr>
            <p:ph idx="1"/>
          </p:nvPr>
        </p:nvSpPr>
        <p:spPr>
          <a:xfrm>
            <a:off x="852996" y="1916832"/>
            <a:ext cx="7833803" cy="4209331"/>
          </a:xfrm>
        </p:spPr>
        <p:txBody>
          <a:bodyPr/>
          <a:lstStyle/>
          <a:p>
            <a:pPr marL="0" indent="0">
              <a:buNone/>
            </a:pPr>
            <a:r>
              <a:rPr lang="en-US" altLang="zh-CN" sz="2400" dirty="0">
                <a:solidFill>
                  <a:schemeClr val="accent1"/>
                </a:solidFill>
              </a:rPr>
              <a:t>       1</a:t>
            </a:r>
            <a:r>
              <a:rPr lang="zh-CN" altLang="en-US" sz="2400" dirty="0">
                <a:solidFill>
                  <a:schemeClr val="accent1"/>
                </a:solidFill>
              </a:rPr>
              <a:t>、发展指导</a:t>
            </a:r>
            <a:r>
              <a:rPr lang="en-US" altLang="zh-CN" sz="2400" dirty="0">
                <a:solidFill>
                  <a:schemeClr val="accent1"/>
                </a:solidFill>
              </a:rPr>
              <a:t>         2</a:t>
            </a:r>
            <a:r>
              <a:rPr lang="zh-CN" altLang="en-US" sz="2400" dirty="0">
                <a:solidFill>
                  <a:schemeClr val="accent1"/>
                </a:solidFill>
              </a:rPr>
              <a:t>、个人规划</a:t>
            </a:r>
            <a:endParaRPr lang="en-US" altLang="zh-CN" sz="2400" dirty="0">
              <a:solidFill>
                <a:schemeClr val="accent1"/>
              </a:solidFill>
            </a:endParaRPr>
          </a:p>
          <a:p>
            <a:endParaRPr lang="zh-CN" altLang="en-US" dirty="0"/>
          </a:p>
        </p:txBody>
      </p:sp>
    </p:spTree>
    <p:extLst>
      <p:ext uri="{BB962C8B-B14F-4D97-AF65-F5344CB8AC3E}">
        <p14:creationId xmlns:p14="http://schemas.microsoft.com/office/powerpoint/2010/main" val="388792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bg1"/>
                </a:solidFill>
                <a:effectLst>
                  <a:outerShdw blurRad="38100" dist="38100" dir="2700000" algn="tl">
                    <a:srgbClr val="000000">
                      <a:alpha val="43137"/>
                    </a:srgbClr>
                  </a:outerShdw>
                </a:effectLst>
              </a:rPr>
              <a:t>职业生涯规划</a:t>
            </a:r>
            <a:br>
              <a:rPr lang="en-US" altLang="zh-CN" dirty="0">
                <a:solidFill>
                  <a:schemeClr val="bg1"/>
                </a:solidFill>
                <a:effectLst>
                  <a:outerShdw blurRad="38100" dist="38100" dir="2700000" algn="tl">
                    <a:srgbClr val="000000">
                      <a:alpha val="43137"/>
                    </a:srgbClr>
                  </a:outerShdw>
                </a:effectLst>
              </a:rPr>
            </a:br>
            <a:endParaRPr lang="zh-CN" altLang="en-US" dirty="0"/>
          </a:p>
        </p:txBody>
      </p:sp>
      <p:sp>
        <p:nvSpPr>
          <p:cNvPr id="3" name="内容占位符 2"/>
          <p:cNvSpPr>
            <a:spLocks noGrp="1"/>
          </p:cNvSpPr>
          <p:nvPr>
            <p:ph idx="1"/>
          </p:nvPr>
        </p:nvSpPr>
        <p:spPr>
          <a:xfrm>
            <a:off x="539552" y="1988840"/>
            <a:ext cx="8147248" cy="4137323"/>
          </a:xfrm>
        </p:spPr>
        <p:txBody>
          <a:bodyPr/>
          <a:lstStyle/>
          <a:p>
            <a:pPr>
              <a:lnSpc>
                <a:spcPct val="170000"/>
              </a:lnSpc>
            </a:pPr>
            <a:r>
              <a:rPr lang="zh-CN" altLang="en-US" sz="2200" dirty="0">
                <a:solidFill>
                  <a:schemeClr val="accent1"/>
                </a:solidFill>
              </a:rPr>
              <a:t>职业理想在人们职业生涯设计过程中起着调节和指南作用</a:t>
            </a:r>
            <a:endParaRPr lang="en-US" altLang="zh-CN" sz="2200" dirty="0">
              <a:solidFill>
                <a:schemeClr val="accent1"/>
              </a:solidFill>
            </a:endParaRPr>
          </a:p>
          <a:p>
            <a:pPr>
              <a:lnSpc>
                <a:spcPct val="170000"/>
              </a:lnSpc>
            </a:pPr>
            <a:r>
              <a:rPr lang="zh-CN" altLang="en-US" sz="2200" dirty="0">
                <a:solidFill>
                  <a:schemeClr val="accent1"/>
                </a:solidFill>
              </a:rPr>
              <a:t>正确进行自我分析和职业分析</a:t>
            </a:r>
            <a:endParaRPr lang="en-US" altLang="zh-CN" sz="2200" dirty="0">
              <a:solidFill>
                <a:schemeClr val="accent1"/>
              </a:solidFill>
            </a:endParaRPr>
          </a:p>
          <a:p>
            <a:pPr>
              <a:lnSpc>
                <a:spcPct val="170000"/>
              </a:lnSpc>
            </a:pPr>
            <a:r>
              <a:rPr lang="zh-CN" altLang="en-US" sz="2200" dirty="0">
                <a:solidFill>
                  <a:schemeClr val="accent1"/>
                </a:solidFill>
              </a:rPr>
              <a:t>构建合理的知识结构</a:t>
            </a:r>
            <a:endParaRPr lang="en-US" altLang="zh-CN" sz="2200" dirty="0">
              <a:solidFill>
                <a:schemeClr val="accent1"/>
              </a:solidFill>
            </a:endParaRPr>
          </a:p>
          <a:p>
            <a:pPr>
              <a:lnSpc>
                <a:spcPct val="170000"/>
              </a:lnSpc>
            </a:pPr>
            <a:r>
              <a:rPr lang="zh-CN" altLang="en-US" sz="2200" dirty="0">
                <a:solidFill>
                  <a:schemeClr val="accent1"/>
                </a:solidFill>
              </a:rPr>
              <a:t>培养职业需要的实践能力</a:t>
            </a:r>
          </a:p>
          <a:p>
            <a:endParaRPr lang="zh-CN" altLang="en-US" dirty="0"/>
          </a:p>
        </p:txBody>
      </p:sp>
      <p:pic>
        <p:nvPicPr>
          <p:cNvPr id="4" name="内容占位符 3" descr="13.jpg"/>
          <p:cNvPicPr>
            <a:picLocks noChangeAspect="1"/>
          </p:cNvPicPr>
          <p:nvPr/>
        </p:nvPicPr>
        <p:blipFill>
          <a:blip r:embed="rId2"/>
          <a:stretch>
            <a:fillRect/>
          </a:stretch>
        </p:blipFill>
        <p:spPr>
          <a:xfrm>
            <a:off x="4932040" y="3356992"/>
            <a:ext cx="3524275" cy="26432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829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620688"/>
            <a:ext cx="6732240" cy="432048"/>
          </a:xfrm>
        </p:spPr>
        <p:txBody>
          <a:bodyPr>
            <a:normAutofit fontScale="90000"/>
          </a:bodyPr>
          <a:lstStyle/>
          <a:p>
            <a:r>
              <a:rPr lang="zh-CN" altLang="en-US" dirty="0"/>
              <a:t>公司架构</a:t>
            </a:r>
            <a:br>
              <a:rPr lang="zh-CN" altLang="en-US" dirty="0"/>
            </a:b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File"/>
          <p:cNvSpPr>
            <a:spLocks noEditPoints="1" noChangeArrowheads="1"/>
          </p:cNvSpPr>
          <p:nvPr/>
        </p:nvSpPr>
        <p:spPr bwMode="auto">
          <a:xfrm>
            <a:off x="899592" y="1916832"/>
            <a:ext cx="3312368" cy="453398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adFill rotWithShape="0">
            <a:gsLst>
              <a:gs pos="0">
                <a:schemeClr val="accent1"/>
              </a:gs>
              <a:gs pos="50000">
                <a:schemeClr val="accent1">
                  <a:gamma/>
                  <a:tint val="27451"/>
                  <a:invGamma/>
                </a:schemeClr>
              </a:gs>
              <a:gs pos="100000">
                <a:schemeClr val="accent1"/>
              </a:gs>
            </a:gsLst>
            <a:lin ang="5400000" scaled="1"/>
          </a:gradFill>
          <a:ln w="9525">
            <a:noFill/>
            <a:miter lim="800000"/>
            <a:headEnd/>
            <a:tailEnd/>
          </a:ln>
          <a:effectLst/>
          <a:scene3d>
            <a:camera prst="legacyPerspectiveFront">
              <a:rot lat="1500000" lon="20099999" rev="0"/>
            </a:camera>
            <a:lightRig rig="legacyFlat4" dir="t"/>
          </a:scene3d>
          <a:sp3d extrusionH="430200" prstMaterial="legacyMatte">
            <a:bevelT w="13500" h="13500" prst="angle"/>
            <a:bevelB w="13500" h="13500" prst="angle"/>
            <a:extrusionClr>
              <a:schemeClr val="accent1"/>
            </a:extrusionClr>
          </a:sp3d>
        </p:spPr>
        <p:txBody>
          <a:bodyPr>
            <a:flatTx/>
          </a:bodyPr>
          <a:lstStyle/>
          <a:p>
            <a:pPr eaLnBrk="0" hangingPunct="0">
              <a:lnSpc>
                <a:spcPct val="150000"/>
              </a:lnSpc>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公司组织，基于</a:t>
            </a: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lnSpc>
                <a:spcPct val="150000"/>
              </a:lnSpc>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集中管理、独立</a:t>
            </a: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lnSpc>
                <a:spcPct val="150000"/>
              </a:lnSpc>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运行的基础，建</a:t>
            </a: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lnSpc>
                <a:spcPct val="150000"/>
              </a:lnSpc>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设成最小管理单</a:t>
            </a: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lnSpc>
                <a:spcPct val="150000"/>
              </a:lnSpc>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元为事业部的管</a:t>
            </a: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lnSpc>
                <a:spcPct val="150000"/>
              </a:lnSpc>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理机制</a:t>
            </a: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defRPr/>
            </a:pP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defRPr/>
            </a:pPr>
            <a:endParaRPr lang="ko-KR" altLang="en-US" sz="1600" dirty="0">
              <a:solidFill>
                <a:srgbClr val="C0C0C0"/>
              </a:solidFill>
              <a:latin typeface="Verdana" pitchFamily="34" charset="0"/>
              <a:ea typeface="Gulim" pitchFamily="34" charset="-127"/>
            </a:endParaRPr>
          </a:p>
        </p:txBody>
      </p:sp>
      <p:sp>
        <p:nvSpPr>
          <p:cNvPr id="5" name="File"/>
          <p:cNvSpPr>
            <a:spLocks noEditPoints="1" noChangeArrowheads="1"/>
          </p:cNvSpPr>
          <p:nvPr/>
        </p:nvSpPr>
        <p:spPr bwMode="auto">
          <a:xfrm>
            <a:off x="5148064" y="1915199"/>
            <a:ext cx="3024336" cy="4531456"/>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adFill rotWithShape="0">
            <a:gsLst>
              <a:gs pos="0">
                <a:schemeClr val="accent1"/>
              </a:gs>
              <a:gs pos="50000">
                <a:schemeClr val="accent1">
                  <a:gamma/>
                  <a:tint val="27451"/>
                  <a:invGamma/>
                </a:schemeClr>
              </a:gs>
              <a:gs pos="100000">
                <a:schemeClr val="accent1"/>
              </a:gs>
            </a:gsLst>
            <a:lin ang="5400000" scaled="1"/>
          </a:gradFill>
          <a:ln w="9525">
            <a:noFill/>
            <a:miter lim="800000"/>
            <a:headEnd/>
            <a:tailEnd/>
          </a:ln>
          <a:effectLst/>
          <a:scene3d>
            <a:camera prst="legacyPerspectiveFront">
              <a:rot lat="1500000" lon="20099999" rev="0"/>
            </a:camera>
            <a:lightRig rig="legacyFlat4" dir="t"/>
          </a:scene3d>
          <a:sp3d extrusionH="430200" prstMaterial="legacyMatte">
            <a:bevelT w="13500" h="13500" prst="angle"/>
            <a:bevelB w="13500" h="13500" prst="angle"/>
            <a:extrusionClr>
              <a:schemeClr val="accent1"/>
            </a:extrusionClr>
          </a:sp3d>
        </p:spPr>
        <p:txBody>
          <a:bodyPr>
            <a:flatTx/>
          </a:bodyPr>
          <a:lstStyle/>
          <a:p>
            <a:pPr eaLnBrk="0" hangingPunct="0">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公司组织可分为</a:t>
            </a: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lnSpc>
                <a:spcPct val="150000"/>
              </a:lnSpc>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高层管理、公司</a:t>
            </a: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lnSpc>
                <a:spcPct val="150000"/>
              </a:lnSpc>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管理及事业部管</a:t>
            </a:r>
            <a:endParaRPr lang="en-US" altLang="zh-CN" sz="22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lnSpc>
                <a:spcPct val="150000"/>
              </a:lnSpc>
              <a:defRPr/>
            </a:pPr>
            <a:r>
              <a:rPr lang="en-US" altLang="zh-CN" sz="2200" dirty="0">
                <a:solidFill>
                  <a:schemeClr val="accent1">
                    <a:lumMod val="75000"/>
                  </a:schemeClr>
                </a:solidFill>
                <a:latin typeface="华文新魏" panose="02010800040101010101" pitchFamily="2" charset="-122"/>
                <a:ea typeface="华文新魏" panose="02010800040101010101" pitchFamily="2" charset="-122"/>
              </a:rPr>
              <a:t>  </a:t>
            </a:r>
            <a:r>
              <a:rPr lang="zh-CN" altLang="zh-CN" sz="2200" dirty="0">
                <a:solidFill>
                  <a:schemeClr val="accent1">
                    <a:lumMod val="75000"/>
                  </a:schemeClr>
                </a:solidFill>
                <a:latin typeface="华文新魏" panose="02010800040101010101" pitchFamily="2" charset="-122"/>
                <a:ea typeface="华文新魏" panose="02010800040101010101" pitchFamily="2" charset="-122"/>
              </a:rPr>
              <a:t>理三个层级</a:t>
            </a:r>
            <a:endParaRPr lang="en-US" altLang="zh-CN" sz="1600" dirty="0">
              <a:solidFill>
                <a:schemeClr val="accent1">
                  <a:lumMod val="75000"/>
                </a:schemeClr>
              </a:solidFill>
              <a:latin typeface="华文新魏" panose="02010800040101010101" pitchFamily="2" charset="-122"/>
              <a:ea typeface="华文新魏" panose="02010800040101010101" pitchFamily="2" charset="-122"/>
            </a:endParaRPr>
          </a:p>
          <a:p>
            <a:pPr eaLnBrk="0" hangingPunct="0">
              <a:defRPr/>
            </a:pPr>
            <a:endParaRPr lang="ko-KR" altLang="en-US" sz="1600" dirty="0">
              <a:solidFill>
                <a:srgbClr val="C0C0C0"/>
              </a:solidFill>
              <a:latin typeface="Verdana" pitchFamily="34" charset="0"/>
              <a:ea typeface="Gulim" pitchFamily="34" charset="-127"/>
            </a:endParaRPr>
          </a:p>
        </p:txBody>
      </p:sp>
    </p:spTree>
    <p:extLst>
      <p:ext uri="{BB962C8B-B14F-4D97-AF65-F5344CB8AC3E}">
        <p14:creationId xmlns:p14="http://schemas.microsoft.com/office/powerpoint/2010/main" val="168481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自我分析</a:t>
            </a:r>
            <a:r>
              <a:rPr lang="en-US" altLang="zh-CN" dirty="0"/>
              <a:t>—</a:t>
            </a:r>
            <a:r>
              <a:rPr lang="zh-CN" altLang="en-US" dirty="0"/>
              <a:t>有针对性的主动学习</a:t>
            </a:r>
          </a:p>
        </p:txBody>
      </p:sp>
      <p:sp>
        <p:nvSpPr>
          <p:cNvPr id="3" name="内容占位符 2"/>
          <p:cNvSpPr>
            <a:spLocks noGrp="1"/>
          </p:cNvSpPr>
          <p:nvPr>
            <p:ph idx="1"/>
          </p:nvPr>
        </p:nvSpPr>
        <p:spPr>
          <a:xfrm>
            <a:off x="611560" y="1700808"/>
            <a:ext cx="8229600" cy="4525963"/>
          </a:xfrm>
        </p:spPr>
        <p:txBody>
          <a:bodyPr/>
          <a:lstStyle/>
          <a:p>
            <a:pPr>
              <a:lnSpc>
                <a:spcPct val="80000"/>
              </a:lnSpc>
              <a:buFont typeface="Wingdings" panose="05000000000000000000" pitchFamily="2" charset="2"/>
              <a:buChar char="Ø"/>
            </a:pPr>
            <a:r>
              <a:rPr lang="zh-CN" altLang="en-US" dirty="0">
                <a:solidFill>
                  <a:schemeClr val="accent1">
                    <a:lumMod val="75000"/>
                  </a:schemeClr>
                </a:solidFill>
              </a:rPr>
              <a:t>对软件行业职业发展迷茫</a:t>
            </a:r>
            <a:endParaRPr lang="en-US" altLang="zh-CN" dirty="0">
              <a:solidFill>
                <a:schemeClr val="accent1">
                  <a:lumMod val="75000"/>
                </a:schemeClr>
              </a:solidFill>
            </a:endParaRPr>
          </a:p>
          <a:p>
            <a:pPr>
              <a:lnSpc>
                <a:spcPct val="80000"/>
              </a:lnSpc>
              <a:buFont typeface="Wingdings" panose="05000000000000000000" pitchFamily="2" charset="2"/>
              <a:buChar char="Ø"/>
            </a:pPr>
            <a:endParaRPr lang="en-US" altLang="zh-CN" dirty="0">
              <a:solidFill>
                <a:schemeClr val="accent1">
                  <a:lumMod val="75000"/>
                </a:schemeClr>
              </a:solidFill>
            </a:endParaRPr>
          </a:p>
          <a:p>
            <a:pPr>
              <a:lnSpc>
                <a:spcPct val="80000"/>
              </a:lnSpc>
              <a:buFont typeface="Wingdings" panose="05000000000000000000" pitchFamily="2" charset="2"/>
              <a:buChar char="Ø"/>
            </a:pPr>
            <a:endParaRPr lang="en-US" altLang="zh-CN" dirty="0">
              <a:solidFill>
                <a:schemeClr val="accent1">
                  <a:lumMod val="75000"/>
                </a:schemeClr>
              </a:solidFill>
            </a:endParaRPr>
          </a:p>
          <a:p>
            <a:pPr>
              <a:lnSpc>
                <a:spcPct val="80000"/>
              </a:lnSpc>
              <a:buFont typeface="Wingdings" panose="05000000000000000000" pitchFamily="2" charset="2"/>
              <a:buChar char="Ø"/>
            </a:pPr>
            <a:endParaRPr lang="zh-CN" altLang="en-US" dirty="0">
              <a:solidFill>
                <a:schemeClr val="accent1">
                  <a:lumMod val="75000"/>
                </a:schemeClr>
              </a:solidFill>
            </a:endParaRPr>
          </a:p>
          <a:p>
            <a:pPr>
              <a:lnSpc>
                <a:spcPct val="80000"/>
              </a:lnSpc>
              <a:buFont typeface="Wingdings" panose="05000000000000000000" pitchFamily="2" charset="2"/>
              <a:buChar char="Ø"/>
            </a:pPr>
            <a:r>
              <a:rPr lang="zh-CN" altLang="en-US" dirty="0">
                <a:solidFill>
                  <a:schemeClr val="accent1">
                    <a:lumMod val="75000"/>
                  </a:schemeClr>
                </a:solidFill>
              </a:rPr>
              <a:t>专业技术知识结构不匹配</a:t>
            </a:r>
            <a:endParaRPr lang="en-US" altLang="zh-CN" dirty="0">
              <a:solidFill>
                <a:schemeClr val="accent1">
                  <a:lumMod val="75000"/>
                </a:schemeClr>
              </a:solidFill>
            </a:endParaRPr>
          </a:p>
          <a:p>
            <a:pPr>
              <a:lnSpc>
                <a:spcPct val="80000"/>
              </a:lnSpc>
              <a:buFont typeface="Wingdings" panose="05000000000000000000" pitchFamily="2" charset="2"/>
              <a:buChar char="Ø"/>
            </a:pPr>
            <a:endParaRPr lang="en-US" altLang="zh-CN" dirty="0">
              <a:solidFill>
                <a:schemeClr val="accent1">
                  <a:lumMod val="75000"/>
                </a:schemeClr>
              </a:solidFill>
            </a:endParaRPr>
          </a:p>
          <a:p>
            <a:pPr>
              <a:lnSpc>
                <a:spcPct val="80000"/>
              </a:lnSpc>
              <a:buFont typeface="Wingdings" panose="05000000000000000000" pitchFamily="2" charset="2"/>
              <a:buChar char="Ø"/>
            </a:pPr>
            <a:endParaRPr lang="en-US" altLang="zh-CN" dirty="0">
              <a:solidFill>
                <a:schemeClr val="accent1">
                  <a:lumMod val="75000"/>
                </a:schemeClr>
              </a:solidFill>
            </a:endParaRPr>
          </a:p>
          <a:p>
            <a:pPr>
              <a:lnSpc>
                <a:spcPct val="80000"/>
              </a:lnSpc>
              <a:buFont typeface="Wingdings" panose="05000000000000000000" pitchFamily="2" charset="2"/>
              <a:buChar char="Ø"/>
            </a:pPr>
            <a:endParaRPr lang="zh-CN" altLang="en-US" dirty="0">
              <a:solidFill>
                <a:schemeClr val="accent1">
                  <a:lumMod val="75000"/>
                </a:schemeClr>
              </a:solidFill>
            </a:endParaRPr>
          </a:p>
          <a:p>
            <a:pPr>
              <a:lnSpc>
                <a:spcPct val="80000"/>
              </a:lnSpc>
              <a:buFont typeface="Wingdings" panose="05000000000000000000" pitchFamily="2" charset="2"/>
              <a:buChar char="Ø"/>
            </a:pPr>
            <a:r>
              <a:rPr lang="zh-CN" altLang="en-US" dirty="0">
                <a:solidFill>
                  <a:schemeClr val="accent1">
                    <a:lumMod val="75000"/>
                  </a:schemeClr>
                </a:solidFill>
              </a:rPr>
              <a:t>缺少项目经验和动手能力</a:t>
            </a:r>
            <a:endParaRPr lang="en-US" altLang="zh-CN" dirty="0">
              <a:solidFill>
                <a:schemeClr val="accent1">
                  <a:lumMod val="75000"/>
                </a:schemeClr>
              </a:solidFill>
            </a:endParaRPr>
          </a:p>
          <a:p>
            <a:pPr>
              <a:lnSpc>
                <a:spcPct val="80000"/>
              </a:lnSpc>
              <a:buFont typeface="Wingdings" panose="05000000000000000000" pitchFamily="2" charset="2"/>
              <a:buChar char="Ø"/>
            </a:pPr>
            <a:endParaRPr lang="en-US" altLang="zh-CN" dirty="0">
              <a:solidFill>
                <a:schemeClr val="accent1">
                  <a:lumMod val="75000"/>
                </a:schemeClr>
              </a:solidFill>
            </a:endParaRPr>
          </a:p>
          <a:p>
            <a:pPr>
              <a:lnSpc>
                <a:spcPct val="80000"/>
              </a:lnSpc>
              <a:buFont typeface="Wingdings" panose="05000000000000000000" pitchFamily="2" charset="2"/>
              <a:buChar char="Ø"/>
            </a:pPr>
            <a:endParaRPr lang="en-US" altLang="zh-CN" dirty="0">
              <a:solidFill>
                <a:schemeClr val="accent1">
                  <a:lumMod val="75000"/>
                </a:schemeClr>
              </a:solidFill>
            </a:endParaRPr>
          </a:p>
          <a:p>
            <a:pPr>
              <a:lnSpc>
                <a:spcPct val="80000"/>
              </a:lnSpc>
              <a:buFont typeface="Wingdings" panose="05000000000000000000" pitchFamily="2" charset="2"/>
              <a:buChar char="Ø"/>
            </a:pPr>
            <a:endParaRPr lang="en-US" altLang="zh-CN" dirty="0">
              <a:solidFill>
                <a:schemeClr val="accent1">
                  <a:lumMod val="75000"/>
                </a:schemeClr>
              </a:solidFill>
            </a:endParaRPr>
          </a:p>
          <a:p>
            <a:pPr>
              <a:lnSpc>
                <a:spcPct val="80000"/>
              </a:lnSpc>
              <a:buFont typeface="Wingdings" panose="05000000000000000000" pitchFamily="2" charset="2"/>
              <a:buChar char="Ø"/>
            </a:pPr>
            <a:r>
              <a:rPr lang="zh-CN" altLang="en-US" dirty="0">
                <a:solidFill>
                  <a:schemeClr val="accent1">
                    <a:lumMod val="75000"/>
                  </a:schemeClr>
                </a:solidFill>
              </a:rPr>
              <a:t>缺乏沟通技巧和合作意识</a:t>
            </a:r>
            <a:endParaRPr lang="en-US" altLang="zh-CN" dirty="0">
              <a:solidFill>
                <a:schemeClr val="accent1">
                  <a:lumMod val="75000"/>
                </a:schemeClr>
              </a:solidFill>
            </a:endParaRPr>
          </a:p>
          <a:p>
            <a:pPr marL="0" indent="0">
              <a:lnSpc>
                <a:spcPct val="80000"/>
              </a:lnSpc>
              <a:buNone/>
            </a:pPr>
            <a:endParaRPr lang="en-US" altLang="zh-CN" sz="2300" b="0" dirty="0">
              <a:solidFill>
                <a:schemeClr val="accent1">
                  <a:lumMod val="75000"/>
                </a:schemeClr>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endParaRPr>
          </a:p>
          <a:p>
            <a:pPr marL="0" indent="0">
              <a:lnSpc>
                <a:spcPct val="80000"/>
              </a:lnSpc>
              <a:buNone/>
            </a:pPr>
            <a:endParaRPr lang="en-US" altLang="zh-CN" dirty="0">
              <a:solidFill>
                <a:schemeClr val="accent1">
                  <a:lumMod val="75000"/>
                </a:schemeClr>
              </a:solidFill>
            </a:endParaRPr>
          </a:p>
          <a:p>
            <a:pPr>
              <a:lnSpc>
                <a:spcPct val="80000"/>
              </a:lnSpc>
              <a:buFont typeface="Wingdings" panose="05000000000000000000" pitchFamily="2" charset="2"/>
              <a:buChar char="Ø"/>
            </a:pPr>
            <a:endParaRPr lang="zh-CN" altLang="en-US" dirty="0">
              <a:solidFill>
                <a:schemeClr val="accent1">
                  <a:lumMod val="75000"/>
                </a:schemeClr>
              </a:solidFill>
            </a:endParaRPr>
          </a:p>
          <a:p>
            <a:pPr>
              <a:lnSpc>
                <a:spcPct val="80000"/>
              </a:lnSpc>
              <a:buFont typeface="Wingdings" panose="05000000000000000000" pitchFamily="2" charset="2"/>
              <a:buChar char="Ø"/>
            </a:pPr>
            <a:r>
              <a:rPr lang="zh-CN" altLang="en-US" dirty="0">
                <a:solidFill>
                  <a:schemeClr val="accent1">
                    <a:lumMod val="75000"/>
                  </a:schemeClr>
                </a:solidFill>
              </a:rPr>
              <a:t>缺少主动性和自学习能力</a:t>
            </a:r>
            <a:endParaRPr lang="en-US" altLang="zh-CN" dirty="0">
              <a:solidFill>
                <a:schemeClr val="accent1">
                  <a:lumMod val="75000"/>
                </a:schemeClr>
              </a:solidFill>
            </a:endParaRPr>
          </a:p>
          <a:p>
            <a:pPr marL="577850" indent="-577850">
              <a:lnSpc>
                <a:spcPct val="80000"/>
              </a:lnSpc>
            </a:pPr>
            <a:endParaRPr lang="zh-CN" altLang="en-US" dirty="0">
              <a:solidFill>
                <a:schemeClr val="accent1">
                  <a:lumMod val="75000"/>
                </a:schemeClr>
              </a:solidFill>
            </a:endParaRPr>
          </a:p>
          <a:p>
            <a:pPr marL="0" indent="0">
              <a:buNone/>
            </a:pPr>
            <a:endParaRPr lang="zh-CN" altLang="en-US" dirty="0">
              <a:solidFill>
                <a:schemeClr val="accent1">
                  <a:lumMod val="75000"/>
                </a:schemeClr>
              </a:solidFill>
            </a:endParaRPr>
          </a:p>
        </p:txBody>
      </p:sp>
      <p:sp>
        <p:nvSpPr>
          <p:cNvPr id="4" name="内容占位符 2"/>
          <p:cNvSpPr txBox="1">
            <a:spLocks/>
          </p:cNvSpPr>
          <p:nvPr/>
        </p:nvSpPr>
        <p:spPr>
          <a:xfrm>
            <a:off x="945511" y="1916832"/>
            <a:ext cx="7730945" cy="460851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384300" lvl="1" indent="-342900">
              <a:lnSpc>
                <a:spcPct val="90000"/>
              </a:lnSpc>
              <a:buFont typeface="Wingdings" panose="05000000000000000000" pitchFamily="2" charset="2"/>
              <a:buChar char="Ø"/>
            </a:pPr>
            <a:endParaRPr lang="en-US" altLang="zh-CN"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r>
              <a:rPr lang="zh-CN" altLang="en-US" sz="2300" b="0" dirty="0">
                <a:solidFill>
                  <a:srgbClr val="FF0000"/>
                </a:solidFill>
                <a:latin typeface="华文仿宋" panose="02010600040101010101" pitchFamily="2" charset="-122"/>
                <a:ea typeface="华文仿宋" panose="02010600040101010101" pitchFamily="2" charset="-122"/>
              </a:rPr>
              <a:t>行业讲座、职业规划</a:t>
            </a:r>
            <a:endParaRPr lang="en-US" altLang="zh-CN"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endParaRPr lang="en-US" altLang="zh-CN"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endParaRPr lang="zh-CN" altLang="en-US"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r>
              <a:rPr lang="zh-CN" altLang="en-US" sz="2300" b="0" dirty="0">
                <a:solidFill>
                  <a:srgbClr val="FF0000"/>
                </a:solidFill>
                <a:latin typeface="华文仿宋" panose="02010600040101010101" pitchFamily="2" charset="-122"/>
                <a:ea typeface="华文仿宋" panose="02010600040101010101" pitchFamily="2" charset="-122"/>
              </a:rPr>
              <a:t>学习和强化企业所需的知识体系</a:t>
            </a:r>
            <a:endParaRPr lang="en-US" altLang="zh-CN"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endParaRPr lang="en-US" altLang="zh-CN"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endParaRPr lang="zh-CN" altLang="en-US"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r>
              <a:rPr lang="zh-CN" altLang="en-US" sz="2300" b="0" dirty="0">
                <a:solidFill>
                  <a:srgbClr val="FF0000"/>
                </a:solidFill>
                <a:latin typeface="华文仿宋" panose="02010600040101010101" pitchFamily="2" charset="-122"/>
                <a:ea typeface="华文仿宋" panose="02010600040101010101" pitchFamily="2" charset="-122"/>
              </a:rPr>
              <a:t>通过项目实训方式提高动手和实践</a:t>
            </a:r>
            <a:endParaRPr lang="en-US" altLang="zh-CN"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endParaRPr lang="en-US" altLang="zh-CN"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endParaRPr lang="zh-CN" altLang="en-US"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r>
              <a:rPr lang="zh-CN" altLang="en-US" sz="2300" b="0" dirty="0">
                <a:solidFill>
                  <a:srgbClr val="FF0000"/>
                </a:solidFill>
                <a:latin typeface="华文仿宋" panose="02010600040101010101" pitchFamily="2" charset="-122"/>
                <a:ea typeface="华文仿宋" panose="02010600040101010101" pitchFamily="2" charset="-122"/>
              </a:rPr>
              <a:t>职业素养培训、团队合作式项目实训</a:t>
            </a:r>
            <a:endParaRPr lang="en-US" altLang="zh-CN"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endParaRPr lang="en-US" altLang="zh-CN"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endParaRPr lang="zh-CN" altLang="en-US" sz="2300" b="0" dirty="0">
              <a:solidFill>
                <a:srgbClr val="FF0000"/>
              </a:solidFill>
              <a:latin typeface="华文仿宋" panose="02010600040101010101" pitchFamily="2" charset="-122"/>
              <a:ea typeface="华文仿宋" panose="02010600040101010101" pitchFamily="2" charset="-122"/>
            </a:endParaRPr>
          </a:p>
          <a:p>
            <a:pPr marL="1384300" lvl="1" indent="-342900">
              <a:lnSpc>
                <a:spcPct val="90000"/>
              </a:lnSpc>
              <a:buFont typeface="Wingdings" panose="05000000000000000000" pitchFamily="2" charset="2"/>
              <a:buChar char="Ø"/>
            </a:pPr>
            <a:r>
              <a:rPr lang="zh-CN" altLang="en-US" sz="2300" b="0" dirty="0">
                <a:solidFill>
                  <a:srgbClr val="FF0000"/>
                </a:solidFill>
                <a:latin typeface="华文仿宋" panose="02010600040101010101" pitchFamily="2" charset="-122"/>
                <a:ea typeface="华文仿宋" panose="02010600040101010101" pitchFamily="2" charset="-122"/>
              </a:rPr>
              <a:t>职业素养培训、授之以渔</a:t>
            </a:r>
          </a:p>
          <a:p>
            <a:endParaRPr lang="zh-CN" altLang="en-US" dirty="0"/>
          </a:p>
        </p:txBody>
      </p:sp>
    </p:spTree>
    <p:extLst>
      <p:ext uri="{BB962C8B-B14F-4D97-AF65-F5344CB8AC3E}">
        <p14:creationId xmlns:p14="http://schemas.microsoft.com/office/powerpoint/2010/main" val="290829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844824"/>
            <a:ext cx="3394720" cy="1828799"/>
          </a:xfrm>
        </p:spPr>
        <p:txBody>
          <a:bodyPr>
            <a:noAutofit/>
          </a:bodyPr>
          <a:lstStyle/>
          <a:p>
            <a:pPr marL="460375" indent="-460375">
              <a:spcBef>
                <a:spcPct val="25000"/>
              </a:spcBef>
              <a:buClr>
                <a:schemeClr val="tx2"/>
              </a:buClr>
              <a:buBlip>
                <a:blip r:embed="rId2"/>
              </a:buBlip>
              <a:defRPr/>
            </a:pPr>
            <a:r>
              <a:rPr lang="zh-CN" altLang="en-US" sz="200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职场心态</a:t>
            </a: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p>
          <a:p>
            <a:pPr marL="914400" lvl="1" indent="-452438">
              <a:spcBef>
                <a:spcPct val="25000"/>
              </a:spcBef>
              <a:buClr>
                <a:schemeClr val="tx2"/>
              </a:buClr>
              <a:buSzPct val="7500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我为谁工作 ？</a:t>
            </a:r>
          </a:p>
          <a:p>
            <a:pPr marL="914400" lvl="1" indent="-452438">
              <a:spcBef>
                <a:spcPct val="25000"/>
              </a:spcBef>
              <a:buClr>
                <a:schemeClr val="tx2"/>
              </a:buClr>
              <a:buSzPct val="7500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写好你的人生简历</a:t>
            </a:r>
          </a:p>
        </p:txBody>
      </p:sp>
      <p:sp>
        <p:nvSpPr>
          <p:cNvPr id="4" name="内容占位符 2"/>
          <p:cNvSpPr txBox="1">
            <a:spLocks/>
          </p:cNvSpPr>
          <p:nvPr/>
        </p:nvSpPr>
        <p:spPr>
          <a:xfrm>
            <a:off x="4175448" y="1772597"/>
            <a:ext cx="4968552" cy="1800200"/>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0375" indent="-460375">
              <a:spcBef>
                <a:spcPct val="25000"/>
              </a:spcBef>
              <a:buClr>
                <a:schemeClr val="tx2"/>
              </a:buClr>
              <a:buFont typeface="Arial" panose="020B0604020202020204" pitchFamily="34" charset="0"/>
              <a:buBlip>
                <a:blip r:embed="rId2"/>
              </a:buBlip>
              <a:defRPr/>
            </a:pPr>
            <a:r>
              <a:rPr lang="zh-CN" altLang="en-US" sz="200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积极主动</a:t>
            </a: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p>
          <a:p>
            <a:pPr marL="914400" lvl="1" indent="-452438">
              <a:spcBef>
                <a:spcPct val="25000"/>
              </a:spcBef>
              <a:buClr>
                <a:schemeClr val="tx2"/>
              </a:buClr>
              <a:buSzPct val="75000"/>
              <a:buFont typeface="Arial" panose="020B0604020202020204" pitchFamily="34" charset="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有肚量去容忍那些不能改变的事</a:t>
            </a:r>
          </a:p>
          <a:p>
            <a:pPr marL="914400" lvl="1" indent="-452438">
              <a:spcBef>
                <a:spcPct val="25000"/>
              </a:spcBef>
              <a:buClr>
                <a:schemeClr val="tx2"/>
              </a:buClr>
              <a:buSzPct val="75000"/>
              <a:buFont typeface="Arial" panose="020B0604020202020204" pitchFamily="34" charset="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有勇气去改变那些可能改变的事</a:t>
            </a:r>
          </a:p>
          <a:p>
            <a:pPr marL="914400" lvl="1" indent="-452438">
              <a:spcBef>
                <a:spcPct val="25000"/>
              </a:spcBef>
              <a:buClr>
                <a:schemeClr val="tx2"/>
              </a:buClr>
              <a:buSzPct val="75000"/>
              <a:buFont typeface="Arial" panose="020B0604020202020204" pitchFamily="34" charset="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有智慧分辨前两者</a:t>
            </a:r>
          </a:p>
        </p:txBody>
      </p:sp>
      <p:sp>
        <p:nvSpPr>
          <p:cNvPr id="5" name="内容占位符 2"/>
          <p:cNvSpPr txBox="1">
            <a:spLocks/>
          </p:cNvSpPr>
          <p:nvPr/>
        </p:nvSpPr>
        <p:spPr>
          <a:xfrm>
            <a:off x="5220072" y="4365104"/>
            <a:ext cx="3186754" cy="2232248"/>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0375" indent="-460375">
              <a:spcBef>
                <a:spcPct val="25000"/>
              </a:spcBef>
              <a:buClr>
                <a:schemeClr val="tx2"/>
              </a:buClr>
              <a:buFont typeface="Arial" panose="020B0604020202020204" pitchFamily="34" charset="0"/>
              <a:buBlip>
                <a:blip r:embed="rId2"/>
              </a:buBlip>
              <a:defRPr/>
            </a:pPr>
            <a:r>
              <a:rPr lang="zh-CN" altLang="en-US" sz="200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自我检讨</a:t>
            </a: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p>
          <a:p>
            <a:pPr marL="914400" lvl="1" indent="-452438">
              <a:spcBef>
                <a:spcPct val="25000"/>
              </a:spcBef>
              <a:buClr>
                <a:schemeClr val="tx2"/>
              </a:buClr>
              <a:buSzPct val="75000"/>
              <a:buFont typeface="Arial" panose="020B0604020202020204" pitchFamily="34" charset="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勤于积累</a:t>
            </a:r>
          </a:p>
          <a:p>
            <a:pPr marL="914400" lvl="1" indent="-452438">
              <a:spcBef>
                <a:spcPct val="25000"/>
              </a:spcBef>
              <a:buClr>
                <a:schemeClr val="tx2"/>
              </a:buClr>
              <a:buSzPct val="75000"/>
              <a:buFont typeface="Arial" panose="020B0604020202020204" pitchFamily="34" charset="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善于总结</a:t>
            </a:r>
          </a:p>
        </p:txBody>
      </p:sp>
      <p:sp>
        <p:nvSpPr>
          <p:cNvPr id="6" name="内容占位符 2"/>
          <p:cNvSpPr txBox="1">
            <a:spLocks/>
          </p:cNvSpPr>
          <p:nvPr/>
        </p:nvSpPr>
        <p:spPr>
          <a:xfrm>
            <a:off x="463777" y="3861048"/>
            <a:ext cx="4176464" cy="2376264"/>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0375" indent="-460375">
              <a:spcBef>
                <a:spcPct val="25000"/>
              </a:spcBef>
              <a:buClr>
                <a:schemeClr val="tx2"/>
              </a:buClr>
              <a:buFont typeface="Arial" panose="020B0604020202020204" pitchFamily="34" charset="0"/>
              <a:buBlip>
                <a:blip r:embed="rId2"/>
              </a:buBlip>
              <a:defRPr/>
            </a:pPr>
            <a:r>
              <a:rPr lang="zh-CN" altLang="en-US" sz="2000" dirty="0">
                <a:solidFill>
                  <a:schemeClr val="tx2">
                    <a:lumMod val="60000"/>
                    <a:lumOff val="40000"/>
                  </a:schemeClr>
                </a:solidFill>
                <a:effectLst>
                  <a:outerShdw blurRad="38100" dist="38100" dir="2700000" algn="tl">
                    <a:srgbClr val="C0C0C0"/>
                  </a:outerShdw>
                </a:effectLst>
                <a:latin typeface="华文楷体" panose="02010600040101010101" pitchFamily="2" charset="-122"/>
                <a:ea typeface="华文楷体" panose="02010600040101010101" pitchFamily="2" charset="-122"/>
              </a:rPr>
              <a:t>持之以恒：</a:t>
            </a:r>
          </a:p>
          <a:p>
            <a:pPr marL="914400" lvl="1" indent="-452438">
              <a:spcBef>
                <a:spcPct val="25000"/>
              </a:spcBef>
              <a:buClr>
                <a:schemeClr val="tx2"/>
              </a:buClr>
              <a:buSzPct val="75000"/>
              <a:buFont typeface="Arial" panose="020B0604020202020204" pitchFamily="34" charset="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踏踏实实走好你眼前的路 </a:t>
            </a:r>
          </a:p>
          <a:p>
            <a:pPr marL="914400" lvl="1" indent="-452438">
              <a:spcBef>
                <a:spcPct val="25000"/>
              </a:spcBef>
              <a:buClr>
                <a:schemeClr val="tx2"/>
              </a:buClr>
              <a:buSzPct val="75000"/>
              <a:buFont typeface="Arial" panose="020B0604020202020204" pitchFamily="34" charset="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做好你手头的每一件小事</a:t>
            </a:r>
          </a:p>
          <a:p>
            <a:pPr marL="914400" lvl="1" indent="-452438">
              <a:spcBef>
                <a:spcPct val="25000"/>
              </a:spcBef>
              <a:buClr>
                <a:schemeClr val="tx2"/>
              </a:buClr>
              <a:buSzPct val="75000"/>
              <a:buFont typeface="Arial" panose="020B0604020202020204" pitchFamily="34" charset="0"/>
              <a:buBlip>
                <a:blip r:embed="rId3"/>
              </a:buBlip>
              <a:defRPr/>
            </a:pPr>
            <a:r>
              <a:rPr lang="zh-CN" altLang="en-US" sz="2000" b="0" dirty="0">
                <a:solidFill>
                  <a:schemeClr val="tx2">
                    <a:lumMod val="60000"/>
                    <a:lumOff val="4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只需要比别人多勤奋一些</a:t>
            </a:r>
          </a:p>
        </p:txBody>
      </p:sp>
      <p:sp>
        <p:nvSpPr>
          <p:cNvPr id="7" name="内容占位符 2"/>
          <p:cNvSpPr txBox="1">
            <a:spLocks/>
          </p:cNvSpPr>
          <p:nvPr/>
        </p:nvSpPr>
        <p:spPr>
          <a:xfrm>
            <a:off x="2339752" y="1268760"/>
            <a:ext cx="6480720" cy="503837"/>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1600" b="1" kern="1200">
                <a:solidFill>
                  <a:schemeClr val="tx1"/>
                </a:solidFill>
                <a:latin typeface="仿宋" pitchFamily="49" charset="-122"/>
                <a:ea typeface="仿宋" pitchFamily="49"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1400" b="1" kern="1200">
                <a:solidFill>
                  <a:schemeClr val="tx1"/>
                </a:solidFill>
                <a:latin typeface="仿宋" pitchFamily="49" charset="-122"/>
                <a:ea typeface="仿宋" pitchFamily="49"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1200" b="1" kern="1200">
                <a:solidFill>
                  <a:schemeClr val="tx1"/>
                </a:solidFill>
                <a:latin typeface="仿宋" pitchFamily="49" charset="-122"/>
                <a:ea typeface="仿宋" pitchFamily="49"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000" b="1" kern="1200">
                <a:solidFill>
                  <a:schemeClr val="tx1"/>
                </a:solidFill>
                <a:latin typeface="仿宋" pitchFamily="49" charset="-122"/>
                <a:ea typeface="仿宋" pitchFamily="49"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8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0375" indent="-460375">
              <a:lnSpc>
                <a:spcPct val="85000"/>
              </a:lnSpc>
              <a:spcBef>
                <a:spcPct val="25000"/>
              </a:spcBef>
              <a:buClr>
                <a:schemeClr val="tx2"/>
              </a:buClr>
              <a:buBlip>
                <a:blip r:embed="rId2"/>
              </a:buBlip>
              <a:defRPr/>
            </a:pPr>
            <a:r>
              <a:rPr lang="zh-CN" altLang="en-US" sz="2000" dirty="0">
                <a:solidFill>
                  <a:schemeClr val="accent1">
                    <a:lumMod val="75000"/>
                  </a:schemeClr>
                </a:solidFill>
                <a:latin typeface="华文中宋" panose="02010600040101010101" pitchFamily="2" charset="-122"/>
                <a:ea typeface="华文中宋" panose="02010600040101010101" pitchFamily="2" charset="-122"/>
              </a:rPr>
              <a:t>职场发展之道：经历－</a:t>
            </a:r>
            <a:r>
              <a:rPr lang="en-US" altLang="zh-CN" sz="2000" dirty="0">
                <a:solidFill>
                  <a:schemeClr val="accent1">
                    <a:lumMod val="75000"/>
                  </a:schemeClr>
                </a:solidFill>
                <a:latin typeface="华文中宋" panose="02010600040101010101" pitchFamily="2" charset="-122"/>
                <a:ea typeface="华文中宋" panose="02010600040101010101" pitchFamily="2" charset="-122"/>
              </a:rPr>
              <a:t>&gt;</a:t>
            </a:r>
            <a:r>
              <a:rPr lang="zh-CN" altLang="en-US" sz="2000" dirty="0">
                <a:solidFill>
                  <a:schemeClr val="accent1">
                    <a:lumMod val="75000"/>
                  </a:schemeClr>
                </a:solidFill>
                <a:latin typeface="华文中宋" panose="02010600040101010101" pitchFamily="2" charset="-122"/>
                <a:ea typeface="华文中宋" panose="02010600040101010101" pitchFamily="2" charset="-122"/>
              </a:rPr>
              <a:t>经验</a:t>
            </a:r>
            <a:r>
              <a:rPr lang="en-US" altLang="zh-CN" sz="2000" dirty="0">
                <a:solidFill>
                  <a:schemeClr val="accent1">
                    <a:lumMod val="75000"/>
                  </a:schemeClr>
                </a:solidFill>
                <a:latin typeface="华文中宋" panose="02010600040101010101" pitchFamily="2" charset="-122"/>
                <a:ea typeface="华文中宋" panose="02010600040101010101" pitchFamily="2" charset="-122"/>
              </a:rPr>
              <a:t>-&gt;</a:t>
            </a:r>
            <a:r>
              <a:rPr lang="zh-CN" altLang="en-US" sz="2000" dirty="0">
                <a:solidFill>
                  <a:schemeClr val="accent1">
                    <a:lumMod val="75000"/>
                  </a:schemeClr>
                </a:solidFill>
                <a:latin typeface="华文中宋" panose="02010600040101010101" pitchFamily="2" charset="-122"/>
                <a:ea typeface="华文中宋" panose="02010600040101010101" pitchFamily="2" charset="-122"/>
              </a:rPr>
              <a:t>能力</a:t>
            </a:r>
            <a:r>
              <a:rPr lang="en-US" altLang="zh-CN" sz="2000" dirty="0">
                <a:solidFill>
                  <a:schemeClr val="accent1">
                    <a:lumMod val="75000"/>
                  </a:schemeClr>
                </a:solidFill>
                <a:latin typeface="华文中宋" panose="02010600040101010101" pitchFamily="2" charset="-122"/>
                <a:ea typeface="华文中宋" panose="02010600040101010101" pitchFamily="2" charset="-122"/>
              </a:rPr>
              <a:t>-&gt;</a:t>
            </a:r>
            <a:r>
              <a:rPr lang="zh-CN" altLang="en-US" sz="2000" dirty="0">
                <a:solidFill>
                  <a:schemeClr val="accent1">
                    <a:lumMod val="75000"/>
                  </a:schemeClr>
                </a:solidFill>
                <a:latin typeface="华文中宋" panose="02010600040101010101" pitchFamily="2" charset="-122"/>
                <a:ea typeface="华文中宋" panose="02010600040101010101" pitchFamily="2" charset="-122"/>
              </a:rPr>
              <a:t>身价</a:t>
            </a:r>
            <a:r>
              <a:rPr lang="en-US" altLang="zh-CN" sz="2000" dirty="0">
                <a:solidFill>
                  <a:schemeClr val="accent1">
                    <a:lumMod val="75000"/>
                  </a:schemeClr>
                </a:solidFill>
                <a:latin typeface="华文中宋" panose="02010600040101010101" pitchFamily="2" charset="-122"/>
                <a:ea typeface="华文中宋" panose="02010600040101010101" pitchFamily="2" charset="-122"/>
              </a:rPr>
              <a:t>-&gt;</a:t>
            </a:r>
            <a:r>
              <a:rPr lang="zh-CN" altLang="en-US" sz="2000" dirty="0">
                <a:solidFill>
                  <a:schemeClr val="accent1">
                    <a:lumMod val="75000"/>
                  </a:schemeClr>
                </a:solidFill>
                <a:latin typeface="华文中宋" panose="02010600040101010101" pitchFamily="2" charset="-122"/>
                <a:ea typeface="华文中宋" panose="02010600040101010101" pitchFamily="2" charset="-122"/>
              </a:rPr>
              <a:t>身家</a:t>
            </a:r>
            <a:endParaRPr lang="zh-CN" altLang="en-US" sz="2000" dirty="0">
              <a:solidFill>
                <a:schemeClr val="accent1">
                  <a:lumMod val="75000"/>
                </a:schemeClr>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97029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4797152"/>
            <a:ext cx="1742565" cy="1601910"/>
          </a:xfrm>
          <a:prstGeom prst="rect">
            <a:avLst/>
          </a:prstGeom>
        </p:spPr>
      </p:pic>
      <p:sp>
        <p:nvSpPr>
          <p:cNvPr id="2" name="标题 1"/>
          <p:cNvSpPr>
            <a:spLocks noGrp="1"/>
          </p:cNvSpPr>
          <p:nvPr>
            <p:ph type="title"/>
          </p:nvPr>
        </p:nvSpPr>
        <p:spPr/>
        <p:txBody>
          <a:bodyPr>
            <a:normAutofit fontScale="90000"/>
          </a:bodyPr>
          <a:lstStyle/>
          <a:p>
            <a:r>
              <a:rPr lang="zh-CN" altLang="en-US" dirty="0">
                <a:solidFill>
                  <a:schemeClr val="bg1"/>
                </a:solidFill>
                <a:effectLst>
                  <a:outerShdw blurRad="38100" dist="38100" dir="2700000" algn="tl">
                    <a:srgbClr val="000000">
                      <a:alpha val="43137"/>
                    </a:srgbClr>
                  </a:outerShdw>
                </a:effectLst>
              </a:rPr>
              <a:t>向大家介绍一下自己</a:t>
            </a:r>
            <a:br>
              <a:rPr lang="en-US" altLang="zh-CN" dirty="0">
                <a:solidFill>
                  <a:schemeClr val="bg1"/>
                </a:solidFill>
                <a:effectLst>
                  <a:outerShdw blurRad="38100" dist="38100" dir="2700000" algn="tl">
                    <a:srgbClr val="000000">
                      <a:alpha val="43137"/>
                    </a:srgbClr>
                  </a:outerShdw>
                </a:effectLst>
              </a:rPr>
            </a:br>
            <a:endParaRPr lang="zh-CN" altLang="en-US" dirty="0"/>
          </a:p>
        </p:txBody>
      </p:sp>
      <p:sp>
        <p:nvSpPr>
          <p:cNvPr id="3" name="内容占位符 2"/>
          <p:cNvSpPr>
            <a:spLocks noGrp="1"/>
          </p:cNvSpPr>
          <p:nvPr>
            <p:ph idx="1"/>
          </p:nvPr>
        </p:nvSpPr>
        <p:spPr>
          <a:xfrm>
            <a:off x="1979712" y="1988840"/>
            <a:ext cx="6048672" cy="4340794"/>
          </a:xfrm>
        </p:spPr>
        <p:txBody>
          <a:bodyPr/>
          <a:lstStyle/>
          <a:p>
            <a:pPr marL="0" indent="0">
              <a:buNone/>
            </a:pPr>
            <a:r>
              <a:rPr lang="en-US" altLang="zh-CN" sz="2000" dirty="0">
                <a:solidFill>
                  <a:schemeClr val="accent1"/>
                </a:solidFill>
              </a:rPr>
              <a:t>   A</a:t>
            </a:r>
            <a:r>
              <a:rPr lang="zh-CN" altLang="en-US" sz="2000" dirty="0">
                <a:solidFill>
                  <a:schemeClr val="accent1"/>
                </a:solidFill>
              </a:rPr>
              <a:t>：我是谁，我的兴趣特长</a:t>
            </a:r>
            <a:endParaRPr lang="en-US" altLang="zh-CN" sz="2000" dirty="0">
              <a:solidFill>
                <a:schemeClr val="accent1"/>
              </a:solidFill>
            </a:endParaRPr>
          </a:p>
          <a:p>
            <a:pPr marL="0" indent="0">
              <a:lnSpc>
                <a:spcPct val="140000"/>
              </a:lnSpc>
              <a:buNone/>
            </a:pPr>
            <a:r>
              <a:rPr lang="zh-CN" altLang="en-US" sz="2000" dirty="0">
                <a:solidFill>
                  <a:schemeClr val="accent1"/>
                </a:solidFill>
              </a:rPr>
              <a:t>   </a:t>
            </a:r>
            <a:r>
              <a:rPr lang="en-US" altLang="zh-CN" sz="2000" dirty="0">
                <a:solidFill>
                  <a:schemeClr val="accent1"/>
                </a:solidFill>
              </a:rPr>
              <a:t>B</a:t>
            </a:r>
            <a:r>
              <a:rPr lang="zh-CN" altLang="en-US" sz="2000" dirty="0">
                <a:solidFill>
                  <a:schemeClr val="accent1"/>
                </a:solidFill>
              </a:rPr>
              <a:t>：在公司我从事哪方面的工作</a:t>
            </a:r>
          </a:p>
          <a:p>
            <a:pPr marL="0" indent="0">
              <a:lnSpc>
                <a:spcPct val="140000"/>
              </a:lnSpc>
              <a:buNone/>
            </a:pPr>
            <a:r>
              <a:rPr lang="zh-CN" altLang="en-US" sz="2000" dirty="0">
                <a:solidFill>
                  <a:schemeClr val="accent1"/>
                </a:solidFill>
              </a:rPr>
              <a:t>   </a:t>
            </a:r>
            <a:r>
              <a:rPr lang="en-US" altLang="zh-CN" sz="2000" dirty="0">
                <a:solidFill>
                  <a:schemeClr val="accent1"/>
                </a:solidFill>
              </a:rPr>
              <a:t>C</a:t>
            </a:r>
            <a:r>
              <a:rPr lang="zh-CN" altLang="en-US" sz="2000" dirty="0">
                <a:solidFill>
                  <a:schemeClr val="accent1"/>
                </a:solidFill>
              </a:rPr>
              <a:t>：我未来想长期从事哪方面工作       </a:t>
            </a:r>
            <a:endParaRPr lang="en-US" altLang="zh-CN" sz="2000" dirty="0">
              <a:solidFill>
                <a:schemeClr val="accent1"/>
              </a:solidFill>
            </a:endParaRPr>
          </a:p>
          <a:p>
            <a:pPr marL="0" indent="0">
              <a:lnSpc>
                <a:spcPct val="140000"/>
              </a:lnSpc>
              <a:buNone/>
            </a:pPr>
            <a:r>
              <a:rPr lang="zh-CN" altLang="en-US" sz="2000" dirty="0">
                <a:solidFill>
                  <a:schemeClr val="accent1"/>
                </a:solidFill>
              </a:rPr>
              <a:t>   </a:t>
            </a:r>
            <a:r>
              <a:rPr lang="en-US" altLang="zh-CN" sz="2000" dirty="0">
                <a:solidFill>
                  <a:schemeClr val="accent1"/>
                </a:solidFill>
              </a:rPr>
              <a:t>D</a:t>
            </a:r>
            <a:r>
              <a:rPr lang="zh-CN" altLang="en-US" sz="2000" dirty="0">
                <a:solidFill>
                  <a:schemeClr val="accent1"/>
                </a:solidFill>
              </a:rPr>
              <a:t>：我未来想长期发展的城市            </a:t>
            </a:r>
            <a:endParaRPr lang="en-US" altLang="zh-CN" sz="2000" dirty="0">
              <a:solidFill>
                <a:schemeClr val="accent1"/>
              </a:solidFill>
            </a:endParaRPr>
          </a:p>
          <a:p>
            <a:pPr marL="0" indent="0">
              <a:lnSpc>
                <a:spcPct val="140000"/>
              </a:lnSpc>
              <a:buNone/>
            </a:pPr>
            <a:r>
              <a:rPr lang="zh-CN" altLang="en-US" sz="2000" dirty="0">
                <a:solidFill>
                  <a:schemeClr val="accent1"/>
                </a:solidFill>
              </a:rPr>
              <a:t>   </a:t>
            </a:r>
            <a:r>
              <a:rPr lang="en-US" altLang="zh-CN" sz="2000" dirty="0">
                <a:solidFill>
                  <a:schemeClr val="accent1"/>
                </a:solidFill>
              </a:rPr>
              <a:t>E</a:t>
            </a:r>
            <a:r>
              <a:rPr lang="zh-CN" altLang="en-US" sz="2000" dirty="0">
                <a:solidFill>
                  <a:schemeClr val="accent1"/>
                </a:solidFill>
              </a:rPr>
              <a:t>：我的职业生涯目标</a:t>
            </a:r>
            <a:endParaRPr lang="en-US" altLang="zh-CN" sz="2000" dirty="0">
              <a:solidFill>
                <a:schemeClr val="accent1"/>
              </a:solidFill>
            </a:endParaRPr>
          </a:p>
          <a:p>
            <a:pPr marL="0" indent="0">
              <a:lnSpc>
                <a:spcPct val="140000"/>
              </a:lnSpc>
              <a:buNone/>
            </a:pPr>
            <a:r>
              <a:rPr lang="en-US" altLang="zh-CN" sz="2000" dirty="0">
                <a:solidFill>
                  <a:schemeClr val="accent1"/>
                </a:solidFill>
              </a:rPr>
              <a:t>   F</a:t>
            </a:r>
            <a:r>
              <a:rPr lang="zh-CN" altLang="en-US" sz="2000" dirty="0">
                <a:solidFill>
                  <a:schemeClr val="accent1"/>
                </a:solidFill>
              </a:rPr>
              <a:t>：入职这段时间对公司的想法和建议</a:t>
            </a:r>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1556792"/>
            <a:ext cx="2175040" cy="2203688"/>
          </a:xfrm>
          <a:prstGeom prst="rect">
            <a:avLst/>
          </a:prstGeom>
        </p:spPr>
      </p:pic>
    </p:spTree>
    <p:extLst>
      <p:ext uri="{BB962C8B-B14F-4D97-AF65-F5344CB8AC3E}">
        <p14:creationId xmlns:p14="http://schemas.microsoft.com/office/powerpoint/2010/main" val="132391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1340768"/>
            <a:ext cx="7556376" cy="2016224"/>
          </a:xfrm>
        </p:spPr>
        <p:txBody>
          <a:bodyPr>
            <a:normAutofit fontScale="90000"/>
          </a:bodyPr>
          <a:lstStyle/>
          <a:p>
            <a:pPr>
              <a:lnSpc>
                <a:spcPts val="4000"/>
              </a:lnSpc>
            </a:pPr>
            <a:r>
              <a:rPr lang="zh-CN" altLang="en-US" sz="4700" dirty="0">
                <a:solidFill>
                  <a:srgbClr val="FBFB2D"/>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itchFamily="34" charset="0"/>
              </a:rPr>
              <a:t>祝大家在新的岗位上</a:t>
            </a:r>
            <a:br>
              <a:rPr lang="zh-CN" altLang="en-US" sz="4700" dirty="0">
                <a:solidFill>
                  <a:srgbClr val="FBFB2D"/>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itchFamily="34" charset="0"/>
              </a:rPr>
            </a:br>
            <a:r>
              <a:rPr lang="zh-CN" altLang="en-US" sz="4700" dirty="0">
                <a:solidFill>
                  <a:srgbClr val="FBFB2D"/>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itchFamily="34" charset="0"/>
              </a:rPr>
              <a:t>    </a:t>
            </a:r>
            <a:br>
              <a:rPr lang="en-US" altLang="zh-CN" sz="4700" dirty="0">
                <a:solidFill>
                  <a:srgbClr val="FBFB2D"/>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itchFamily="34" charset="0"/>
              </a:rPr>
            </a:br>
            <a:r>
              <a:rPr lang="en-US" altLang="zh-CN" sz="4700" dirty="0">
                <a:solidFill>
                  <a:srgbClr val="FBFB2D"/>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itchFamily="34" charset="0"/>
              </a:rPr>
              <a:t>        </a:t>
            </a:r>
            <a:r>
              <a:rPr lang="zh-CN" altLang="en-US" sz="4700" dirty="0">
                <a:solidFill>
                  <a:srgbClr val="FBFB2D"/>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itchFamily="34" charset="0"/>
              </a:rPr>
              <a:t>工作愉快！成绩卓越！</a:t>
            </a:r>
            <a:br>
              <a:rPr lang="zh-CN" altLang="en-US" dirty="0">
                <a:effectLst>
                  <a:outerShdw blurRad="38100" dist="38100" dir="2700000" algn="tl">
                    <a:srgbClr val="000000">
                      <a:alpha val="43137"/>
                    </a:srgbClr>
                  </a:outerShdw>
                </a:effectLst>
                <a:latin typeface="+mn-ea"/>
                <a:cs typeface="Arial" pitchFamily="34" charset="0"/>
              </a:rPr>
            </a:br>
            <a:endParaRPr lang="zh-CN" altLang="en-US" dirty="0"/>
          </a:p>
        </p:txBody>
      </p:sp>
    </p:spTree>
    <p:extLst>
      <p:ext uri="{BB962C8B-B14F-4D97-AF65-F5344CB8AC3E}">
        <p14:creationId xmlns:p14="http://schemas.microsoft.com/office/powerpoint/2010/main" val="19601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1760" y="620688"/>
            <a:ext cx="6732240" cy="432048"/>
          </a:xfrm>
        </p:spPr>
        <p:txBody>
          <a:bodyPr>
            <a:normAutofit fontScale="90000"/>
          </a:bodyPr>
          <a:lstStyle/>
          <a:p>
            <a:r>
              <a:rPr lang="zh-CN" altLang="en-US" dirty="0"/>
              <a:t>组织架构</a:t>
            </a:r>
            <a:br>
              <a:rPr lang="en-US" altLang="zh-CN" dirty="0"/>
            </a:br>
            <a:endParaRPr lang="zh-CN" altLang="en-US" dirty="0"/>
          </a:p>
        </p:txBody>
      </p:sp>
      <p:pic>
        <p:nvPicPr>
          <p:cNvPr id="5" name="图片 4">
            <a:extLst>
              <a:ext uri="{FF2B5EF4-FFF2-40B4-BE49-F238E27FC236}">
                <a16:creationId xmlns:a16="http://schemas.microsoft.com/office/drawing/2014/main" id="{3D84B809-92FA-4E6A-88C2-887461B64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559" y="1772816"/>
            <a:ext cx="7936881" cy="4464496"/>
          </a:xfrm>
          <a:prstGeom prst="rect">
            <a:avLst/>
          </a:prstGeom>
        </p:spPr>
      </p:pic>
    </p:spTree>
    <p:extLst>
      <p:ext uri="{BB962C8B-B14F-4D97-AF65-F5344CB8AC3E}">
        <p14:creationId xmlns:p14="http://schemas.microsoft.com/office/powerpoint/2010/main" val="40090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中科软科技股份有限公司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3"/>
        </a:lnRef>
        <a:fillRef idx="2">
          <a:schemeClr val="accent3"/>
        </a:fillRef>
        <a:effectRef idx="1">
          <a:schemeClr val="accent3"/>
        </a:effectRef>
        <a:fontRef idx="minor">
          <a:schemeClr val="dk1"/>
        </a:fontRef>
      </a:style>
    </a:spDef>
    <a:txDef>
      <a:spPr>
        <a:noFill/>
      </a:spPr>
      <a:bodyPr wrap="square" rtlCol="0">
        <a:spAutoFit/>
      </a:bodyPr>
      <a:lstStyle>
        <a:defPPr>
          <a:defRPr sz="2400" b="1" dirty="0" smtClean="0">
            <a:latin typeface="仿宋" pitchFamily="49" charset="-122"/>
            <a:ea typeface="仿宋" pitchFamily="49"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中科软科技股份有限公司1</Template>
  <TotalTime>23322</TotalTime>
  <Words>7202</Words>
  <Application>Microsoft Office PowerPoint</Application>
  <PresentationFormat>全屏显示(4:3)</PresentationFormat>
  <Paragraphs>601</Paragraphs>
  <Slides>83</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83</vt:i4>
      </vt:variant>
    </vt:vector>
  </HeadingPairs>
  <TitlesOfParts>
    <vt:vector size="98" baseType="lpstr">
      <vt:lpstr>方正舒体</vt:lpstr>
      <vt:lpstr>仿宋</vt:lpstr>
      <vt:lpstr>华文仿宋</vt:lpstr>
      <vt:lpstr>华文楷体</vt:lpstr>
      <vt:lpstr>华文新魏</vt:lpstr>
      <vt:lpstr>华文中宋</vt:lpstr>
      <vt:lpstr>楷体_GB2312</vt:lpstr>
      <vt:lpstr>宋体</vt:lpstr>
      <vt:lpstr>微软雅黑</vt:lpstr>
      <vt:lpstr>Arial</vt:lpstr>
      <vt:lpstr>Calibri</vt:lpstr>
      <vt:lpstr>Times New Roman</vt:lpstr>
      <vt:lpstr>Verdana</vt:lpstr>
      <vt:lpstr>Wingdings</vt:lpstr>
      <vt:lpstr>中科软科技股份有限公司1</vt:lpstr>
      <vt:lpstr>入职培训</vt:lpstr>
      <vt:lpstr>内容介绍</vt:lpstr>
      <vt:lpstr>公司介绍</vt:lpstr>
      <vt:lpstr>公司简介</vt:lpstr>
      <vt:lpstr>公司简介</vt:lpstr>
      <vt:lpstr>公司简介</vt:lpstr>
      <vt:lpstr>公司简介</vt:lpstr>
      <vt:lpstr>公司架构 </vt:lpstr>
      <vt:lpstr>组织架构 </vt:lpstr>
      <vt:lpstr>企业文化</vt:lpstr>
      <vt:lpstr>事业部定位 </vt:lpstr>
      <vt:lpstr>部门组织结构 </vt:lpstr>
      <vt:lpstr>主要业绩</vt:lpstr>
      <vt:lpstr>PowerPoint 演示文稿</vt:lpstr>
      <vt:lpstr>PowerPoint 演示文稿</vt:lpstr>
      <vt:lpstr>团队目标</vt:lpstr>
      <vt:lpstr>团队文化</vt:lpstr>
      <vt:lpstr>团结（United）篇</vt:lpstr>
      <vt:lpstr>PowerPoint 演示文稿</vt:lpstr>
      <vt:lpstr>尊重（Respect）篇</vt:lpstr>
      <vt:lpstr>平等（Equality）篇</vt:lpstr>
      <vt:lpstr>开放（Open）篇</vt:lpstr>
      <vt:lpstr>进取（Hard）篇</vt:lpstr>
      <vt:lpstr>PowerPoint 演示文稿</vt:lpstr>
      <vt:lpstr>专业（Professional）篇</vt:lpstr>
      <vt:lpstr>团队建设</vt:lpstr>
      <vt:lpstr>团队建设</vt:lpstr>
      <vt:lpstr>内容介绍</vt:lpstr>
      <vt:lpstr>考勤管理</vt:lpstr>
      <vt:lpstr>PowerPoint 演示文稿</vt:lpstr>
      <vt:lpstr>PowerPoint 演示文稿</vt:lpstr>
      <vt:lpstr>PowerPoint 演示文稿</vt:lpstr>
      <vt:lpstr>PowerPoint 演示文稿</vt:lpstr>
      <vt:lpstr>各类带薪假期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请假流程</vt:lpstr>
      <vt:lpstr>加班管理</vt:lpstr>
      <vt:lpstr>PowerPoint 演示文稿</vt:lpstr>
      <vt:lpstr>PowerPoint 演示文稿</vt:lpstr>
      <vt:lpstr>PowerPoint 演示文稿</vt:lpstr>
      <vt:lpstr>考勤单据提交及要求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内容介绍</vt:lpstr>
      <vt:lpstr>行政配备</vt:lpstr>
      <vt:lpstr>PowerPoint 演示文稿</vt:lpstr>
      <vt:lpstr>日常行为管理规范</vt:lpstr>
      <vt:lpstr>内容介绍</vt:lpstr>
      <vt:lpstr>薪酬管理</vt:lpstr>
      <vt:lpstr>薪资保密规定</vt:lpstr>
      <vt:lpstr>五险一金</vt:lpstr>
      <vt:lpstr>五险一金缴存比例</vt:lpstr>
      <vt:lpstr>各项福利</vt:lpstr>
      <vt:lpstr>指导人</vt:lpstr>
      <vt:lpstr>内容介绍</vt:lpstr>
      <vt:lpstr>差旅报销的手续及要求 </vt:lpstr>
      <vt:lpstr>差旅报销的手续及要求 </vt:lpstr>
      <vt:lpstr>PowerPoint 演示文稿</vt:lpstr>
      <vt:lpstr>PowerPoint 演示文稿</vt:lpstr>
      <vt:lpstr>内容介绍</vt:lpstr>
      <vt:lpstr>员工规划</vt:lpstr>
      <vt:lpstr>职业生涯规划 </vt:lpstr>
      <vt:lpstr>自我分析—有针对性的主动学习</vt:lpstr>
      <vt:lpstr>PowerPoint 演示文稿</vt:lpstr>
      <vt:lpstr>向大家介绍一下自己 </vt:lpstr>
      <vt:lpstr>祝大家在新的岗位上              工作愉快！成绩卓越！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gao</dc:creator>
  <cp:lastModifiedBy>guan mengmeng</cp:lastModifiedBy>
  <cp:revision>1279</cp:revision>
  <dcterms:created xsi:type="dcterms:W3CDTF">2013-10-05T08:20:47Z</dcterms:created>
  <dcterms:modified xsi:type="dcterms:W3CDTF">2019-04-02T02:02:30Z</dcterms:modified>
</cp:coreProperties>
</file>